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86" r:id="rId3"/>
    <p:sldId id="257" r:id="rId4"/>
    <p:sldId id="282" r:id="rId5"/>
    <p:sldId id="283" r:id="rId6"/>
    <p:sldId id="284" r:id="rId7"/>
    <p:sldId id="285" r:id="rId8"/>
    <p:sldId id="258" r:id="rId9"/>
    <p:sldId id="262" r:id="rId10"/>
    <p:sldId id="269" r:id="rId11"/>
    <p:sldId id="259" r:id="rId12"/>
    <p:sldId id="263" r:id="rId13"/>
    <p:sldId id="261" r:id="rId14"/>
    <p:sldId id="264" r:id="rId15"/>
    <p:sldId id="265" r:id="rId16"/>
    <p:sldId id="266" r:id="rId17"/>
    <p:sldId id="267" r:id="rId18"/>
    <p:sldId id="268"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1650"/>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D9F75050-0E15-4C5B-92B0-66D068882F1F}" type="datetimeFigureOut">
              <a:rPr lang="tr-TR" smtClean="0"/>
              <a:pPr/>
              <a:t>31.12.2020</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D9F75050-0E15-4C5B-92B0-66D068882F1F}" type="datetimeFigureOut">
              <a:rPr lang="tr-TR" smtClean="0"/>
              <a:pPr/>
              <a:t>31.12.2020</a:t>
            </a:fld>
            <a:endParaRPr lang="tr-TR"/>
          </a:p>
        </p:txBody>
      </p:sp>
      <p:sp>
        <p:nvSpPr>
          <p:cNvPr id="9" name="8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D9F75050-0E15-4C5B-92B0-66D068882F1F}" type="datetimeFigureOut">
              <a:rPr lang="tr-TR" smtClean="0"/>
              <a:pPr/>
              <a:t>31.12.2020</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31.12.2020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31.12.2020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D9F75050-0E15-4C5B-92B0-66D068882F1F}" type="datetimeFigureOut">
              <a:rPr lang="tr-TR" smtClean="0"/>
              <a:pPr/>
              <a:t>31.12.2020</a:t>
            </a:fld>
            <a:endParaRPr lang="tr-TR"/>
          </a:p>
        </p:txBody>
      </p:sp>
      <p:sp>
        <p:nvSpPr>
          <p:cNvPr id="7" name="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31.12.2020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1"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D9F75050-0E15-4C5B-92B0-66D068882F1F}" type="datetimeFigureOut">
              <a:rPr lang="tr-TR" smtClean="0"/>
              <a:pPr/>
              <a:t>31.12.2020</a:t>
            </a:fld>
            <a:endParaRPr lang="tr-TR"/>
          </a:p>
        </p:txBody>
      </p:sp>
      <p:sp>
        <p:nvSpPr>
          <p:cNvPr id="22" name="21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9"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D9F75050-0E15-4C5B-92B0-66D068882F1F}" type="datetimeFigureOut">
              <a:rPr lang="tr-TR" smtClean="0"/>
              <a:pPr/>
              <a:t>31.12.2020</a:t>
            </a:fld>
            <a:endParaRPr lang="tr-TR"/>
          </a:p>
        </p:txBody>
      </p:sp>
      <p:sp>
        <p:nvSpPr>
          <p:cNvPr id="18" name="17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31.12.2020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0"/>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9"/>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31.12.2020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9F75050-0E15-4C5B-92B0-66D068882F1F}" type="datetimeFigureOut">
              <a:rPr lang="tr-TR" smtClean="0"/>
              <a:pPr/>
              <a:t>31.12.2020</a:t>
            </a:fld>
            <a:endParaRPr lang="tr-TR"/>
          </a:p>
        </p:txBody>
      </p:sp>
      <p:sp>
        <p:nvSpPr>
          <p:cNvPr id="3" name="2 Altbilgi Yer Tutucusu"/>
          <p:cNvSpPr>
            <a:spLocks noGrp="1"/>
          </p:cNvSpPr>
          <p:nvPr>
            <p:ph type="ftr" sz="quarter" idx="3"/>
          </p:nvPr>
        </p:nvSpPr>
        <p:spPr>
          <a:xfrm rot="5400000">
            <a:off x="6990187"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Başlık"/>
          <p:cNvSpPr>
            <a:spLocks noGrp="1"/>
          </p:cNvSpPr>
          <p:nvPr>
            <p:ph type="ctrTitle"/>
          </p:nvPr>
        </p:nvSpPr>
        <p:spPr>
          <a:xfrm>
            <a:off x="1785918" y="357166"/>
            <a:ext cx="7358082" cy="2071702"/>
          </a:xfrm>
        </p:spPr>
        <p:txBody>
          <a:bodyPr>
            <a:normAutofit/>
          </a:bodyPr>
          <a:lstStyle/>
          <a:p>
            <a:pPr algn="ctr"/>
            <a:r>
              <a:rPr lang="tr-TR"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ONDOKUZ MAYIS ÜNİVERSİTESİ  FEN-EDEBİYAT FAKÜLTESİ  İNTERNET BAĞIMLILIĞI ÖLÇEĞİ</a:t>
            </a:r>
            <a:endParaRPr lang="tr-TR"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4" name="3 Alt Başlık"/>
          <p:cNvSpPr>
            <a:spLocks noGrp="1"/>
          </p:cNvSpPr>
          <p:nvPr>
            <p:ph type="subTitle" idx="1"/>
          </p:nvPr>
        </p:nvSpPr>
        <p:spPr/>
        <p:txBody>
          <a:bodyPr/>
          <a:lstStyle/>
          <a:p>
            <a:endParaRPr lang="tr-T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500" b="1" dirty="0" smtClean="0">
                <a:latin typeface="Times New Roman" pitchFamily="18" charset="0"/>
                <a:cs typeface="Times New Roman" pitchFamily="18" charset="0"/>
              </a:rPr>
              <a:t>ARAŞTIRMANIN AMACI</a:t>
            </a:r>
            <a:endParaRPr lang="tr-TR" sz="4500" b="1" dirty="0">
              <a:latin typeface="Times New Roman" pitchFamily="18" charset="0"/>
              <a:cs typeface="Times New Roman" pitchFamily="18" charset="0"/>
            </a:endParaRPr>
          </a:p>
        </p:txBody>
      </p:sp>
      <p:sp>
        <p:nvSpPr>
          <p:cNvPr id="3" name="2 İçerik Yer Tutucusu"/>
          <p:cNvSpPr>
            <a:spLocks noGrp="1"/>
          </p:cNvSpPr>
          <p:nvPr>
            <p:ph sz="quarter" idx="1"/>
          </p:nvPr>
        </p:nvSpPr>
        <p:spPr/>
        <p:txBody>
          <a:bodyPr/>
          <a:lstStyle/>
          <a:p>
            <a:pPr algn="just"/>
            <a:r>
              <a:rPr lang="tr-TR" dirty="0" smtClean="0"/>
              <a:t>Samsun </a:t>
            </a:r>
            <a:r>
              <a:rPr lang="tr-TR" dirty="0" err="1" smtClean="0"/>
              <a:t>Ondokuz</a:t>
            </a:r>
            <a:r>
              <a:rPr lang="tr-TR" dirty="0" smtClean="0"/>
              <a:t> Mayıs Üniversitesi Fen-Edebiyat Fakültesi’ndeki öğrencilerin </a:t>
            </a:r>
            <a:r>
              <a:rPr lang="tr-TR" b="1" dirty="0" smtClean="0"/>
              <a:t>“İnternet Bağımlılık” </a:t>
            </a:r>
            <a:r>
              <a:rPr lang="tr-TR" dirty="0" smtClean="0"/>
              <a:t>düzeylerini ölçmektir.</a:t>
            </a:r>
            <a:endParaRPr lang="tr-TR" dirty="0"/>
          </a:p>
        </p:txBody>
      </p:sp>
      <p:pic>
        <p:nvPicPr>
          <p:cNvPr id="1026" name="Picture 2" descr="C:\Users\Data\Desktop\Screenshot_2018-05-07-22-16-40.png"/>
          <p:cNvPicPr>
            <a:picLocks noChangeAspect="1" noChangeArrowheads="1"/>
          </p:cNvPicPr>
          <p:nvPr/>
        </p:nvPicPr>
        <p:blipFill>
          <a:blip r:embed="rId2" cstate="print"/>
          <a:srcRect/>
          <a:stretch>
            <a:fillRect/>
          </a:stretch>
        </p:blipFill>
        <p:spPr bwMode="auto">
          <a:xfrm>
            <a:off x="928662" y="2857523"/>
            <a:ext cx="6856413" cy="3857625"/>
          </a:xfrm>
          <a:prstGeom prst="rect">
            <a:avLst/>
          </a:prstGeom>
          <a:noFill/>
        </p:spPr>
      </p:pic>
    </p:spTree>
  </p:cSld>
  <p:clrMapOvr>
    <a:masterClrMapping/>
  </p:clrMapOvr>
  <p:transition>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686700" cy="1868478"/>
          </a:xfrm>
        </p:spPr>
        <p:txBody>
          <a:bodyPr>
            <a:noAutofit/>
          </a:bodyPr>
          <a:lstStyle/>
          <a:p>
            <a:pPr algn="ctr"/>
            <a:r>
              <a:rPr lang="tr-TR" sz="4800" b="1" dirty="0" smtClean="0">
                <a:latin typeface="Times New Roman" pitchFamily="18" charset="0"/>
                <a:cs typeface="Times New Roman" pitchFamily="18" charset="0"/>
              </a:rPr>
              <a:t>İNTERNET NEDİR? </a:t>
            </a:r>
            <a:br>
              <a:rPr lang="tr-TR" sz="4800" b="1" dirty="0" smtClean="0">
                <a:latin typeface="Times New Roman" pitchFamily="18" charset="0"/>
                <a:cs typeface="Times New Roman" pitchFamily="18" charset="0"/>
              </a:rPr>
            </a:br>
            <a:endParaRPr lang="tr-TR" sz="4800" b="1" dirty="0">
              <a:latin typeface="Times New Roman" pitchFamily="18" charset="0"/>
              <a:cs typeface="Times New Roman" pitchFamily="18" charset="0"/>
            </a:endParaRPr>
          </a:p>
        </p:txBody>
      </p:sp>
      <p:sp>
        <p:nvSpPr>
          <p:cNvPr id="3" name="2 İçerik Yer Tutucusu"/>
          <p:cNvSpPr>
            <a:spLocks noGrp="1"/>
          </p:cNvSpPr>
          <p:nvPr>
            <p:ph sz="quarter" idx="1"/>
          </p:nvPr>
        </p:nvSpPr>
        <p:spPr/>
        <p:txBody>
          <a:bodyPr/>
          <a:lstStyle/>
          <a:p>
            <a:pPr algn="just"/>
            <a:r>
              <a:rPr lang="tr-TR" b="1" i="1" dirty="0" smtClean="0">
                <a:solidFill>
                  <a:schemeClr val="tx2">
                    <a:lumMod val="75000"/>
                  </a:schemeClr>
                </a:solidFill>
                <a:latin typeface="Times New Roman" pitchFamily="18" charset="0"/>
                <a:cs typeface="Times New Roman" pitchFamily="18" charset="0"/>
              </a:rPr>
              <a:t>İnternet;</a:t>
            </a:r>
            <a:r>
              <a:rPr lang="tr-TR" dirty="0" smtClean="0">
                <a:solidFill>
                  <a:schemeClr val="tx2">
                    <a:lumMod val="75000"/>
                  </a:schemeClr>
                </a:solidFill>
                <a:latin typeface="Times New Roman" pitchFamily="18" charset="0"/>
                <a:cs typeface="Times New Roman" pitchFamily="18" charset="0"/>
              </a:rPr>
              <a:t> </a:t>
            </a:r>
            <a:r>
              <a:rPr lang="tr-TR" dirty="0" smtClean="0">
                <a:latin typeface="Times New Roman" pitchFamily="18" charset="0"/>
                <a:cs typeface="Times New Roman" pitchFamily="18" charset="0"/>
              </a:rPr>
              <a:t>insanların ihtiyaç duyduğu her türlü bilgiye ulaşmalarına, hoşça vakit geçirmelerine ve sevdikleriyle eş zamanlı iletişimde bulunabilmelerine imkân tanıyan bir kitle iletişim aracıdır.</a:t>
            </a:r>
          </a:p>
          <a:p>
            <a:pPr>
              <a:buNone/>
            </a:pP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İnternetin ilk olarak kullanım amacı bilgi arayışını, kişilerarası iletişimi ve ticari işlemleri kolaylaştırmak olsa da internet, artık kimi kullanıcılar için hayatlarının merkezinde ve karşısında direnmenin zorlaşmış olduğu bir ortam halini almıştır.</a:t>
            </a:r>
          </a:p>
          <a:p>
            <a:endParaRPr lang="tr-TR"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8715436" cy="928694"/>
          </a:xfrm>
        </p:spPr>
        <p:txBody>
          <a:bodyPr>
            <a:noAutofit/>
          </a:bodyPr>
          <a:lstStyle/>
          <a:p>
            <a:pPr algn="ctr"/>
            <a:r>
              <a:rPr lang="tr-TR" sz="4000" b="1" dirty="0" smtClean="0">
                <a:solidFill>
                  <a:srgbClr val="FF3300"/>
                </a:solidFill>
                <a:latin typeface="Times New Roman" pitchFamily="18" charset="0"/>
                <a:cs typeface="Times New Roman" pitchFamily="18" charset="0"/>
              </a:rPr>
              <a:t>İNTERNET BAĞIMLILIĞI NEDİR?</a:t>
            </a:r>
            <a:endParaRPr lang="tr-TR" sz="4000" b="1" dirty="0">
              <a:solidFill>
                <a:srgbClr val="FF33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1000108"/>
            <a:ext cx="4714876" cy="5857892"/>
          </a:xfrm>
        </p:spPr>
        <p:txBody>
          <a:bodyPr>
            <a:normAutofit/>
          </a:bodyPr>
          <a:lstStyle/>
          <a:p>
            <a:pPr algn="just"/>
            <a:r>
              <a:rPr lang="tr-TR" dirty="0" smtClean="0">
                <a:solidFill>
                  <a:srgbClr val="331650"/>
                </a:solidFill>
                <a:latin typeface="Times New Roman" pitchFamily="18" charset="0"/>
                <a:cs typeface="Times New Roman" pitchFamily="18" charset="0"/>
              </a:rPr>
              <a:t>Amerikan Psikiyatri Derneği (</a:t>
            </a:r>
            <a:r>
              <a:rPr lang="tr-TR" dirty="0" err="1" smtClean="0">
                <a:solidFill>
                  <a:srgbClr val="331650"/>
                </a:solidFill>
                <a:latin typeface="Times New Roman" pitchFamily="18" charset="0"/>
                <a:cs typeface="Times New Roman" pitchFamily="18" charset="0"/>
              </a:rPr>
              <a:t>American</a:t>
            </a:r>
            <a:r>
              <a:rPr lang="tr-TR" dirty="0" smtClean="0">
                <a:solidFill>
                  <a:srgbClr val="331650"/>
                </a:solidFill>
                <a:latin typeface="Times New Roman" pitchFamily="18" charset="0"/>
                <a:cs typeface="Times New Roman" pitchFamily="18" charset="0"/>
              </a:rPr>
              <a:t> </a:t>
            </a:r>
            <a:r>
              <a:rPr lang="tr-TR" dirty="0" err="1" smtClean="0">
                <a:solidFill>
                  <a:srgbClr val="331650"/>
                </a:solidFill>
                <a:latin typeface="Times New Roman" pitchFamily="18" charset="0"/>
                <a:cs typeface="Times New Roman" pitchFamily="18" charset="0"/>
              </a:rPr>
              <a:t>Psychiatric</a:t>
            </a:r>
            <a:r>
              <a:rPr lang="tr-TR" dirty="0" smtClean="0">
                <a:solidFill>
                  <a:srgbClr val="331650"/>
                </a:solidFill>
                <a:latin typeface="Times New Roman" pitchFamily="18" charset="0"/>
                <a:cs typeface="Times New Roman" pitchFamily="18" charset="0"/>
              </a:rPr>
              <a:t> </a:t>
            </a:r>
            <a:r>
              <a:rPr lang="tr-TR" dirty="0" err="1" smtClean="0">
                <a:solidFill>
                  <a:srgbClr val="331650"/>
                </a:solidFill>
                <a:latin typeface="Times New Roman" pitchFamily="18" charset="0"/>
                <a:cs typeface="Times New Roman" pitchFamily="18" charset="0"/>
              </a:rPr>
              <a:t>Association</a:t>
            </a:r>
            <a:r>
              <a:rPr lang="tr-TR" dirty="0" smtClean="0">
                <a:solidFill>
                  <a:srgbClr val="331650"/>
                </a:solidFill>
                <a:latin typeface="Times New Roman" pitchFamily="18" charset="0"/>
                <a:cs typeface="Times New Roman" pitchFamily="18" charset="0"/>
              </a:rPr>
              <a:t>) tarafından verilen tanıma bağlı olarak </a:t>
            </a:r>
            <a:r>
              <a:rPr lang="tr-TR" b="1" i="1" dirty="0" smtClean="0">
                <a:solidFill>
                  <a:srgbClr val="331650"/>
                </a:solidFill>
                <a:latin typeface="Times New Roman" pitchFamily="18" charset="0"/>
                <a:cs typeface="Times New Roman" pitchFamily="18" charset="0"/>
              </a:rPr>
              <a:t>İnternet Bağımlılığı;</a:t>
            </a:r>
            <a:r>
              <a:rPr lang="tr-TR" b="1" dirty="0" smtClean="0">
                <a:solidFill>
                  <a:srgbClr val="331650"/>
                </a:solidFill>
                <a:latin typeface="Times New Roman" pitchFamily="18" charset="0"/>
                <a:cs typeface="Times New Roman" pitchFamily="18" charset="0"/>
              </a:rPr>
              <a:t> </a:t>
            </a:r>
            <a:r>
              <a:rPr lang="tr-TR" dirty="0" smtClean="0">
                <a:solidFill>
                  <a:srgbClr val="331650"/>
                </a:solidFill>
                <a:latin typeface="Times New Roman" pitchFamily="18" charset="0"/>
                <a:cs typeface="Times New Roman" pitchFamily="18" charset="0"/>
              </a:rPr>
              <a:t>bireyin günlük yaşamı içerisinde kendisinin ayrılmaz bir parçası olarak hissettiği teknolojik ürünlere olan aşırı düşkünlüğü şeklinde tarif edilmektedir.</a:t>
            </a:r>
          </a:p>
          <a:p>
            <a:pPr algn="just"/>
            <a:r>
              <a:rPr lang="tr-TR" dirty="0" smtClean="0">
                <a:solidFill>
                  <a:srgbClr val="331650"/>
                </a:solidFill>
                <a:latin typeface="Times New Roman" pitchFamily="18" charset="0"/>
                <a:cs typeface="Times New Roman" pitchFamily="18" charset="0"/>
              </a:rPr>
              <a:t>Dünyada </a:t>
            </a:r>
            <a:r>
              <a:rPr lang="tr-TR" b="1" dirty="0" smtClean="0">
                <a:solidFill>
                  <a:srgbClr val="331650"/>
                </a:solidFill>
                <a:latin typeface="Times New Roman" pitchFamily="18" charset="0"/>
                <a:cs typeface="Times New Roman" pitchFamily="18" charset="0"/>
              </a:rPr>
              <a:t>“İnternet Bağımlılığı” </a:t>
            </a:r>
            <a:r>
              <a:rPr lang="tr-TR" dirty="0" smtClean="0">
                <a:solidFill>
                  <a:srgbClr val="331650"/>
                </a:solidFill>
                <a:latin typeface="Times New Roman" pitchFamily="18" charset="0"/>
                <a:cs typeface="Times New Roman" pitchFamily="18" charset="0"/>
              </a:rPr>
              <a:t>terimi ilk kez 1995 yılında </a:t>
            </a:r>
            <a:r>
              <a:rPr lang="tr-TR" dirty="0" err="1" smtClean="0">
                <a:solidFill>
                  <a:srgbClr val="331650"/>
                </a:solidFill>
                <a:latin typeface="Times New Roman" pitchFamily="18" charset="0"/>
                <a:cs typeface="Times New Roman" pitchFamily="18" charset="0"/>
              </a:rPr>
              <a:t>psikiyatrist</a:t>
            </a:r>
            <a:r>
              <a:rPr lang="tr-TR" dirty="0" smtClean="0">
                <a:solidFill>
                  <a:srgbClr val="331650"/>
                </a:solidFill>
                <a:latin typeface="Times New Roman" pitchFamily="18" charset="0"/>
                <a:cs typeface="Times New Roman" pitchFamily="18" charset="0"/>
              </a:rPr>
              <a:t> Dr. </a:t>
            </a:r>
            <a:r>
              <a:rPr lang="tr-TR" dirty="0" err="1" smtClean="0">
                <a:solidFill>
                  <a:srgbClr val="331650"/>
                </a:solidFill>
                <a:latin typeface="Times New Roman" pitchFamily="18" charset="0"/>
                <a:cs typeface="Times New Roman" pitchFamily="18" charset="0"/>
              </a:rPr>
              <a:t>Ivan</a:t>
            </a:r>
            <a:r>
              <a:rPr lang="tr-TR" dirty="0" smtClean="0">
                <a:solidFill>
                  <a:srgbClr val="331650"/>
                </a:solidFill>
                <a:latin typeface="Times New Roman" pitchFamily="18" charset="0"/>
                <a:cs typeface="Times New Roman" pitchFamily="18" charset="0"/>
              </a:rPr>
              <a:t> </a:t>
            </a:r>
            <a:r>
              <a:rPr lang="tr-TR" dirty="0" err="1" smtClean="0">
                <a:solidFill>
                  <a:srgbClr val="331650"/>
                </a:solidFill>
                <a:latin typeface="Times New Roman" pitchFamily="18" charset="0"/>
                <a:cs typeface="Times New Roman" pitchFamily="18" charset="0"/>
              </a:rPr>
              <a:t>Goldberg</a:t>
            </a:r>
            <a:r>
              <a:rPr lang="tr-TR" dirty="0" smtClean="0">
                <a:solidFill>
                  <a:srgbClr val="331650"/>
                </a:solidFill>
                <a:latin typeface="Times New Roman" pitchFamily="18" charset="0"/>
                <a:cs typeface="Times New Roman" pitchFamily="18" charset="0"/>
              </a:rPr>
              <a:t> tarafından ortaya atılmıştır.</a:t>
            </a:r>
          </a:p>
          <a:p>
            <a:endParaRPr lang="tr-TR" dirty="0">
              <a:solidFill>
                <a:srgbClr val="331650"/>
              </a:solidFill>
            </a:endParaRPr>
          </a:p>
        </p:txBody>
      </p:sp>
      <p:pic>
        <p:nvPicPr>
          <p:cNvPr id="1026" name="Picture 2" descr="C:\Users\Data\Desktop\Screenshot_2018-05-07-22-12-41.png"/>
          <p:cNvPicPr>
            <a:picLocks noChangeAspect="1" noChangeArrowheads="1"/>
          </p:cNvPicPr>
          <p:nvPr/>
        </p:nvPicPr>
        <p:blipFill>
          <a:blip r:embed="rId2" cstate="print"/>
          <a:srcRect/>
          <a:stretch>
            <a:fillRect/>
          </a:stretch>
        </p:blipFill>
        <p:spPr bwMode="auto">
          <a:xfrm>
            <a:off x="4786314" y="1000108"/>
            <a:ext cx="4357686" cy="5214974"/>
          </a:xfrm>
          <a:prstGeom prst="rect">
            <a:avLst/>
          </a:prstGeom>
          <a:noFill/>
        </p:spPr>
      </p:pic>
    </p:spTree>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85728"/>
            <a:ext cx="7467600" cy="1143000"/>
          </a:xfrm>
        </p:spPr>
        <p:txBody>
          <a:bodyPr>
            <a:noAutofit/>
          </a:bodyPr>
          <a:lstStyle/>
          <a:p>
            <a:pPr algn="ctr"/>
            <a:r>
              <a:rPr lang="tr-TR" sz="3600" b="1" dirty="0" smtClean="0">
                <a:latin typeface="Times New Roman" pitchFamily="18" charset="0"/>
                <a:cs typeface="Times New Roman" pitchFamily="18" charset="0"/>
              </a:rPr>
              <a:t>İNTERNET BAĞIMLILIĞI LİTERATÜR TARAMASI </a:t>
            </a:r>
            <a:endParaRPr lang="tr-TR" sz="3600" b="1" dirty="0">
              <a:latin typeface="Times New Roman" pitchFamily="18" charset="0"/>
              <a:cs typeface="Times New Roman" pitchFamily="18" charset="0"/>
            </a:endParaRPr>
          </a:p>
        </p:txBody>
      </p:sp>
      <p:sp>
        <p:nvSpPr>
          <p:cNvPr id="3" name="2 İçerik Yer Tutucusu"/>
          <p:cNvSpPr>
            <a:spLocks noGrp="1"/>
          </p:cNvSpPr>
          <p:nvPr>
            <p:ph sz="quarter" idx="1"/>
          </p:nvPr>
        </p:nvSpPr>
        <p:spPr/>
        <p:txBody>
          <a:bodyPr/>
          <a:lstStyle/>
          <a:p>
            <a:pPr algn="just"/>
            <a:r>
              <a:rPr lang="tr-TR" dirty="0" smtClean="0"/>
              <a:t>Üniversite öğrencileri arasında yapılan ilk </a:t>
            </a:r>
            <a:r>
              <a:rPr lang="tr-TR" dirty="0" smtClean="0">
                <a:solidFill>
                  <a:schemeClr val="tx2">
                    <a:lumMod val="75000"/>
                  </a:schemeClr>
                </a:solidFill>
              </a:rPr>
              <a:t>“İnternet Bağımlılığı”</a:t>
            </a:r>
            <a:r>
              <a:rPr lang="tr-TR" dirty="0" smtClean="0"/>
              <a:t> araştırmalarından birisi </a:t>
            </a:r>
            <a:r>
              <a:rPr lang="tr-TR" dirty="0" err="1" smtClean="0"/>
              <a:t>Sherer</a:t>
            </a:r>
            <a:r>
              <a:rPr lang="tr-TR" dirty="0" smtClean="0"/>
              <a:t> tarafından 1997 yılında </a:t>
            </a:r>
            <a:r>
              <a:rPr lang="tr-TR" dirty="0" err="1" smtClean="0"/>
              <a:t>Teksas</a:t>
            </a:r>
            <a:r>
              <a:rPr lang="tr-TR" dirty="0" smtClean="0"/>
              <a:t> Üniversitesinde yapılmıştır.</a:t>
            </a:r>
          </a:p>
          <a:p>
            <a:pPr algn="just"/>
            <a:r>
              <a:rPr lang="tr-TR" dirty="0" smtClean="0"/>
              <a:t>Ankara Üniversitesi Eğitim Bilimleri Fakültesi’nde 2008 yılında Balta ve </a:t>
            </a:r>
            <a:r>
              <a:rPr lang="tr-TR" dirty="0" err="1" smtClean="0"/>
              <a:t>Horzum</a:t>
            </a:r>
            <a:r>
              <a:rPr lang="tr-TR" dirty="0" smtClean="0"/>
              <a:t> tarafından  </a:t>
            </a:r>
            <a:r>
              <a:rPr lang="tr-TR" dirty="0" smtClean="0">
                <a:solidFill>
                  <a:schemeClr val="tx2">
                    <a:lumMod val="75000"/>
                  </a:schemeClr>
                </a:solidFill>
              </a:rPr>
              <a:t>“İnternet Bağımlılığı” </a:t>
            </a:r>
            <a:r>
              <a:rPr lang="tr-TR" dirty="0" smtClean="0"/>
              <a:t>araştırması yapılmıştır.</a:t>
            </a:r>
          </a:p>
          <a:p>
            <a:pPr algn="just"/>
            <a:r>
              <a:rPr lang="tr-TR" dirty="0" smtClean="0"/>
              <a:t>2009 yılında Türkiye’nin yedi coğrafi bölgesindeki kozmopolit illerden, belirli oranlardaki bireylerden oluşan </a:t>
            </a:r>
            <a:r>
              <a:rPr lang="tr-TR" dirty="0" smtClean="0">
                <a:solidFill>
                  <a:schemeClr val="tx2">
                    <a:lumMod val="75000"/>
                  </a:schemeClr>
                </a:solidFill>
              </a:rPr>
              <a:t>“İnternet Bağımlılığı”</a:t>
            </a:r>
            <a:r>
              <a:rPr lang="tr-TR" dirty="0" smtClean="0"/>
              <a:t> araştırması gerçekleşmiştir.</a:t>
            </a:r>
          </a:p>
          <a:p>
            <a:endParaRPr lang="tr-TR"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85720" y="214290"/>
            <a:ext cx="8358246" cy="6259662"/>
          </a:xfrm>
        </p:spPr>
        <p:txBody>
          <a:bodyPr>
            <a:normAutofit/>
          </a:bodyPr>
          <a:lstStyle/>
          <a:p>
            <a:pPr algn="just"/>
            <a:r>
              <a:rPr lang="tr-TR" dirty="0" smtClean="0">
                <a:latin typeface="Times New Roman" pitchFamily="18" charset="0"/>
                <a:cs typeface="Times New Roman" pitchFamily="18" charset="0"/>
              </a:rPr>
              <a:t>2017 yılında Yeşilay'ın uluslararası hakemli akademik dergisi </a:t>
            </a:r>
            <a:r>
              <a:rPr lang="tr-TR" dirty="0" err="1" smtClean="0">
                <a:latin typeface="Times New Roman" pitchFamily="18" charset="0"/>
                <a:cs typeface="Times New Roman" pitchFamily="18" charset="0"/>
              </a:rPr>
              <a:t>Addicta'da</a:t>
            </a:r>
            <a:r>
              <a:rPr lang="tr-TR" dirty="0" smtClean="0">
                <a:latin typeface="Times New Roman" pitchFamily="18" charset="0"/>
                <a:cs typeface="Times New Roman" pitchFamily="18" charset="0"/>
              </a:rPr>
              <a:t> yer alan araştırmaya göre; Türkiye'deki 12-18 yaş grubu gençlerin %3,6'sı internet ve teknoloji bağımlısı, %21,8'i ise bağımlılık sınırındadır.</a:t>
            </a:r>
          </a:p>
          <a:p>
            <a:pPr algn="just"/>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2018 yılında </a:t>
            </a:r>
            <a:r>
              <a:rPr lang="tr-TR" dirty="0" err="1" smtClean="0">
                <a:latin typeface="Times New Roman" pitchFamily="18" charset="0"/>
                <a:cs typeface="Times New Roman" pitchFamily="18" charset="0"/>
              </a:rPr>
              <a:t>We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Are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Social</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Hootsuiet'in</a:t>
            </a:r>
            <a:r>
              <a:rPr lang="tr-TR" dirty="0" smtClean="0">
                <a:latin typeface="Times New Roman" pitchFamily="18" charset="0"/>
                <a:cs typeface="Times New Roman" pitchFamily="18" charset="0"/>
              </a:rPr>
              <a:t> ortak hazırladığı raporda internet/sosyal medya kullanımının ülkelere göre yüzdeleri, aktif kullanıcı sayısı, yaş dağılımı, dünyada en çok kullanılan </a:t>
            </a:r>
            <a:r>
              <a:rPr lang="tr-TR" dirty="0" err="1" smtClean="0">
                <a:latin typeface="Times New Roman" pitchFamily="18" charset="0"/>
                <a:cs typeface="Times New Roman" pitchFamily="18" charset="0"/>
              </a:rPr>
              <a:t>hashtag</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emoji</a:t>
            </a:r>
            <a:r>
              <a:rPr lang="tr-TR" dirty="0" smtClean="0">
                <a:latin typeface="Times New Roman" pitchFamily="18" charset="0"/>
                <a:cs typeface="Times New Roman" pitchFamily="18" charset="0"/>
              </a:rPr>
              <a:t> ve hatta </a:t>
            </a:r>
            <a:r>
              <a:rPr lang="tr-TR" dirty="0" err="1" smtClean="0">
                <a:latin typeface="Times New Roman" pitchFamily="18" charset="0"/>
                <a:cs typeface="Times New Roman" pitchFamily="18" charset="0"/>
              </a:rPr>
              <a:t>adblock</a:t>
            </a:r>
            <a:r>
              <a:rPr lang="tr-TR" dirty="0" smtClean="0">
                <a:latin typeface="Times New Roman" pitchFamily="18" charset="0"/>
                <a:cs typeface="Times New Roman" pitchFamily="18" charset="0"/>
              </a:rPr>
              <a:t> kullanım yüzdelerine kadar yer verildi.</a:t>
            </a:r>
          </a:p>
          <a:p>
            <a:pPr algn="just">
              <a:buNone/>
            </a:pPr>
            <a:r>
              <a:rPr lang="tr-TR" dirty="0" smtClean="0">
                <a:latin typeface="Times New Roman" pitchFamily="18" charset="0"/>
                <a:cs typeface="Times New Roman" pitchFamily="18" charset="0"/>
              </a:rPr>
              <a:t>            </a:t>
            </a:r>
          </a:p>
          <a:p>
            <a:pPr algn="just">
              <a:buNone/>
            </a:pPr>
            <a:r>
              <a:rPr lang="tr-TR" dirty="0" smtClean="0">
                <a:latin typeface="Times New Roman" pitchFamily="18" charset="0"/>
                <a:cs typeface="Times New Roman" pitchFamily="18" charset="0"/>
              </a:rPr>
              <a:t> 		2017 yılında 81 milyon nüfusa sahip olan ülkemizde geçen seneye oranla internet kullanıcısının %13 artarak 54 milyon kişiye ulaştığı ve aktif sosyal medya kullanıcısının ise %6 artarak 51 milyon olduğu tespit edilmiştir</a:t>
            </a:r>
          </a:p>
        </p:txBody>
      </p:sp>
      <p:sp>
        <p:nvSpPr>
          <p:cNvPr id="5" name="4 Sağ Ok"/>
          <p:cNvSpPr/>
          <p:nvPr/>
        </p:nvSpPr>
        <p:spPr>
          <a:xfrm>
            <a:off x="357158" y="4572008"/>
            <a:ext cx="857256"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285728"/>
            <a:ext cx="7901014" cy="6188224"/>
          </a:xfrm>
        </p:spPr>
        <p:txBody>
          <a:bodyPr/>
          <a:lstStyle/>
          <a:p>
            <a:pPr algn="just"/>
            <a:r>
              <a:rPr lang="tr-TR" b="1" dirty="0" smtClean="0">
                <a:latin typeface="Times New Roman" pitchFamily="18" charset="0"/>
                <a:cs typeface="Times New Roman" pitchFamily="18" charset="0"/>
              </a:rPr>
              <a:t>Türkiye İstatistik Kurumunun (TUİK) </a:t>
            </a:r>
            <a:r>
              <a:rPr lang="tr-TR" dirty="0" smtClean="0">
                <a:latin typeface="Times New Roman" pitchFamily="18" charset="0"/>
                <a:cs typeface="Times New Roman" pitchFamily="18" charset="0"/>
              </a:rPr>
              <a:t>yaptığı araştırmalar neticesinde Bilgisayar ve İnternet kullanımı </a:t>
            </a:r>
          </a:p>
          <a:p>
            <a:pPr algn="just"/>
            <a:r>
              <a:rPr lang="tr-TR" dirty="0" smtClean="0">
                <a:latin typeface="Times New Roman" pitchFamily="18" charset="0"/>
                <a:cs typeface="Times New Roman" pitchFamily="18" charset="0"/>
              </a:rPr>
              <a:t>   2016 yılında16­74 yaş grubundaki bireylerde sırasıyla %54,9 ve %61,2 iken; </a:t>
            </a:r>
          </a:p>
          <a:p>
            <a:pPr algn="just"/>
            <a:r>
              <a:rPr lang="tr-TR" dirty="0" smtClean="0">
                <a:latin typeface="Times New Roman" pitchFamily="18" charset="0"/>
                <a:cs typeface="Times New Roman" pitchFamily="18" charset="0"/>
              </a:rPr>
              <a:t>   2017 yılında ise sırasıyla %56,6 ve %66,8 olarak artmıştır. </a:t>
            </a:r>
          </a:p>
          <a:p>
            <a:pPr algn="just"/>
            <a:r>
              <a:rPr lang="tr-TR" dirty="0" smtClean="0">
                <a:latin typeface="Times New Roman" pitchFamily="18" charset="0"/>
                <a:cs typeface="Times New Roman" pitchFamily="18" charset="0"/>
              </a:rPr>
              <a:t>   Bu oranların cinsiyet dağılımı ise 16­74 yaş grubundaki erkeklerde %65,7 ve %75,1 iken; </a:t>
            </a:r>
          </a:p>
          <a:p>
            <a:pPr algn="just"/>
            <a:r>
              <a:rPr lang="tr-TR" dirty="0" smtClean="0">
                <a:latin typeface="Times New Roman" pitchFamily="18" charset="0"/>
                <a:cs typeface="Times New Roman" pitchFamily="18" charset="0"/>
              </a:rPr>
              <a:t>   kadınlarda %47,7 ve %58,7 olarak tespit edilmiş.</a:t>
            </a:r>
          </a:p>
          <a:p>
            <a:pPr algn="just">
              <a:buNone/>
            </a:pPr>
            <a:r>
              <a:rPr lang="tr-TR" dirty="0" smtClean="0">
                <a:latin typeface="Times New Roman" pitchFamily="18" charset="0"/>
                <a:cs typeface="Times New Roman" pitchFamily="18" charset="0"/>
              </a:rPr>
              <a:t>            Tüm yaş gruplarında erkeklerin bilgisayar ve internet kullanım oranlarının daha yüksek olduğu görülmüştür.</a:t>
            </a:r>
            <a:endParaRPr lang="tr-TR" dirty="0">
              <a:latin typeface="Times New Roman" pitchFamily="18" charset="0"/>
              <a:cs typeface="Times New Roman" pitchFamily="18" charset="0"/>
            </a:endParaRPr>
          </a:p>
        </p:txBody>
      </p:sp>
      <p:sp>
        <p:nvSpPr>
          <p:cNvPr id="4" name="3 Sağ Ok"/>
          <p:cNvSpPr/>
          <p:nvPr/>
        </p:nvSpPr>
        <p:spPr>
          <a:xfrm>
            <a:off x="571472" y="1214422"/>
            <a:ext cx="35719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Sağ Ok"/>
          <p:cNvSpPr/>
          <p:nvPr/>
        </p:nvSpPr>
        <p:spPr>
          <a:xfrm>
            <a:off x="571472" y="2000240"/>
            <a:ext cx="35719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Sağ Ok"/>
          <p:cNvSpPr/>
          <p:nvPr/>
        </p:nvSpPr>
        <p:spPr>
          <a:xfrm>
            <a:off x="571472" y="2428868"/>
            <a:ext cx="35719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ağ Ok"/>
          <p:cNvSpPr/>
          <p:nvPr/>
        </p:nvSpPr>
        <p:spPr>
          <a:xfrm>
            <a:off x="571472" y="3286124"/>
            <a:ext cx="35719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Sağ Ok"/>
          <p:cNvSpPr/>
          <p:nvPr/>
        </p:nvSpPr>
        <p:spPr>
          <a:xfrm>
            <a:off x="1000100" y="3714752"/>
            <a:ext cx="35719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14356"/>
            <a:ext cx="7467600" cy="703282"/>
          </a:xfrm>
        </p:spPr>
        <p:txBody>
          <a:bodyPr>
            <a:normAutofit/>
          </a:bodyPr>
          <a:lstStyle/>
          <a:p>
            <a:r>
              <a:rPr lang="tr-TR" sz="3600" b="1" dirty="0" smtClean="0">
                <a:latin typeface="Times New Roman" pitchFamily="18" charset="0"/>
                <a:cs typeface="Times New Roman" pitchFamily="18" charset="0"/>
              </a:rPr>
              <a:t>ÇALIŞMA HAKKINDA BİLGİLER</a:t>
            </a:r>
            <a:endParaRPr lang="tr-TR" sz="3600" b="1" dirty="0">
              <a:latin typeface="Times New Roman" pitchFamily="18" charset="0"/>
              <a:cs typeface="Times New Roman" pitchFamily="18" charset="0"/>
            </a:endParaRPr>
          </a:p>
        </p:txBody>
      </p:sp>
      <p:sp>
        <p:nvSpPr>
          <p:cNvPr id="3" name="2 İçerik Yer Tutucusu"/>
          <p:cNvSpPr>
            <a:spLocks noGrp="1"/>
          </p:cNvSpPr>
          <p:nvPr>
            <p:ph sz="quarter" idx="1"/>
          </p:nvPr>
        </p:nvSpPr>
        <p:spPr/>
        <p:txBody>
          <a:bodyPr/>
          <a:lstStyle/>
          <a:p>
            <a:pPr algn="just"/>
            <a:r>
              <a:rPr lang="tr-TR" b="1" dirty="0" smtClean="0">
                <a:latin typeface="Times New Roman" pitchFamily="18" charset="0"/>
                <a:cs typeface="Times New Roman" pitchFamily="18" charset="0"/>
              </a:rPr>
              <a:t>EVREN: </a:t>
            </a:r>
            <a:r>
              <a:rPr lang="tr-TR" dirty="0" err="1" smtClean="0">
                <a:latin typeface="Times New Roman" pitchFamily="18" charset="0"/>
                <a:cs typeface="Times New Roman" pitchFamily="18" charset="0"/>
              </a:rPr>
              <a:t>Ondokuz</a:t>
            </a:r>
            <a:r>
              <a:rPr lang="tr-TR" dirty="0" smtClean="0">
                <a:latin typeface="Times New Roman" pitchFamily="18" charset="0"/>
                <a:cs typeface="Times New Roman" pitchFamily="18" charset="0"/>
              </a:rPr>
              <a:t> Mayıs Üniversitesi Fen Edebiyat Fakültesi’nde kaydı bulunan 3858 öğrencidir.</a:t>
            </a:r>
          </a:p>
          <a:p>
            <a:pPr algn="just"/>
            <a:endParaRPr lang="tr-TR" dirty="0" smtClean="0">
              <a:latin typeface="Times New Roman" pitchFamily="18" charset="0"/>
              <a:cs typeface="Times New Roman" pitchFamily="18" charset="0"/>
            </a:endParaRPr>
          </a:p>
          <a:p>
            <a:pPr algn="just"/>
            <a:r>
              <a:rPr lang="tr-TR" b="1" dirty="0" smtClean="0">
                <a:latin typeface="Times New Roman" pitchFamily="18" charset="0"/>
                <a:cs typeface="Times New Roman" pitchFamily="18" charset="0"/>
              </a:rPr>
              <a:t>ÖRNEKLEM:</a:t>
            </a:r>
            <a:r>
              <a:rPr lang="tr-TR" dirty="0" smtClean="0">
                <a:latin typeface="Times New Roman" pitchFamily="18" charset="0"/>
                <a:cs typeface="Times New Roman" pitchFamily="18" charset="0"/>
              </a:rPr>
              <a:t> 4 farklı bölümden yola çıkarak 190 öğrenci esas alınmıştır. </a:t>
            </a:r>
            <a:endParaRPr lang="tr-TR" dirty="0">
              <a:latin typeface="Times New Roman" pitchFamily="18" charset="0"/>
              <a:cs typeface="Times New Roman" pitchFamily="18" charset="0"/>
            </a:endParaRPr>
          </a:p>
        </p:txBody>
      </p:sp>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latin typeface="Times New Roman" pitchFamily="18" charset="0"/>
                <a:cs typeface="Times New Roman" pitchFamily="18" charset="0"/>
              </a:rPr>
              <a:t>ÖLÇEK HAKKINDA BİLGİLER</a:t>
            </a:r>
            <a:endParaRPr lang="tr-TR" b="1" dirty="0">
              <a:latin typeface="Times New Roman" pitchFamily="18" charset="0"/>
              <a:cs typeface="Times New Roman" pitchFamily="18" charset="0"/>
            </a:endParaRPr>
          </a:p>
        </p:txBody>
      </p:sp>
      <p:sp>
        <p:nvSpPr>
          <p:cNvPr id="3" name="2 İçerik Yer Tutucusu"/>
          <p:cNvSpPr>
            <a:spLocks noGrp="1"/>
          </p:cNvSpPr>
          <p:nvPr>
            <p:ph sz="quarter" idx="1"/>
          </p:nvPr>
        </p:nvSpPr>
        <p:spPr/>
        <p:txBody>
          <a:bodyPr/>
          <a:lstStyle/>
          <a:p>
            <a:pPr lvl="0" algn="just"/>
            <a:r>
              <a:rPr lang="tr-TR" dirty="0" smtClean="0">
                <a:latin typeface="Times New Roman" pitchFamily="18" charset="0"/>
                <a:cs typeface="Times New Roman" pitchFamily="18" charset="0"/>
              </a:rPr>
              <a:t>Veri toplama aracı olarak “</a:t>
            </a:r>
            <a:r>
              <a:rPr lang="tr-TR" b="1" dirty="0" smtClean="0">
                <a:latin typeface="Times New Roman" pitchFamily="18" charset="0"/>
                <a:cs typeface="Times New Roman" pitchFamily="18" charset="0"/>
              </a:rPr>
              <a:t>İnternet Bağımlılık Ölçeği</a:t>
            </a:r>
            <a:r>
              <a:rPr lang="tr-TR" dirty="0" smtClean="0">
                <a:latin typeface="Times New Roman" pitchFamily="18" charset="0"/>
                <a:cs typeface="Times New Roman" pitchFamily="18" charset="0"/>
              </a:rPr>
              <a:t>” ve “</a:t>
            </a:r>
            <a:r>
              <a:rPr lang="tr-TR" b="1" dirty="0" smtClean="0">
                <a:latin typeface="Times New Roman" pitchFamily="18" charset="0"/>
                <a:cs typeface="Times New Roman" pitchFamily="18" charset="0"/>
              </a:rPr>
              <a:t>Demografik Sorular</a:t>
            </a:r>
            <a:r>
              <a:rPr lang="tr-TR" dirty="0" smtClean="0">
                <a:latin typeface="Times New Roman" pitchFamily="18" charset="0"/>
                <a:cs typeface="Times New Roman" pitchFamily="18" charset="0"/>
              </a:rPr>
              <a:t>” kullanılmıştır.</a:t>
            </a:r>
          </a:p>
          <a:p>
            <a:pPr lvl="0" algn="just"/>
            <a:endParaRPr lang="tr-TR" dirty="0" smtClean="0">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Araştırmada üniversite öğrencilerinin internet bağımlılığını ölçmek için </a:t>
            </a:r>
            <a:r>
              <a:rPr lang="tr-TR" b="1" dirty="0" err="1" smtClean="0">
                <a:latin typeface="Times New Roman" pitchFamily="18" charset="0"/>
                <a:cs typeface="Times New Roman" pitchFamily="18" charset="0"/>
              </a:rPr>
              <a:t>Hahn</a:t>
            </a:r>
            <a:r>
              <a:rPr lang="tr-TR" b="1" dirty="0" smtClean="0">
                <a:latin typeface="Times New Roman" pitchFamily="18" charset="0"/>
                <a:cs typeface="Times New Roman" pitchFamily="18" charset="0"/>
              </a:rPr>
              <a:t> ve </a:t>
            </a:r>
            <a:r>
              <a:rPr lang="tr-TR" b="1" dirty="0" err="1" smtClean="0">
                <a:latin typeface="Times New Roman" pitchFamily="18" charset="0"/>
                <a:cs typeface="Times New Roman" pitchFamily="18" charset="0"/>
              </a:rPr>
              <a:t>Jerusalem</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(2001) tarafından tasarlanan; </a:t>
            </a:r>
            <a:r>
              <a:rPr lang="tr-TR" b="1" dirty="0" smtClean="0">
                <a:latin typeface="Times New Roman" pitchFamily="18" charset="0"/>
                <a:cs typeface="Times New Roman" pitchFamily="18" charset="0"/>
              </a:rPr>
              <a:t>Şahin ve Korkmaz</a:t>
            </a:r>
            <a:r>
              <a:rPr lang="tr-TR" dirty="0" smtClean="0">
                <a:latin typeface="Times New Roman" pitchFamily="18" charset="0"/>
                <a:cs typeface="Times New Roman" pitchFamily="18" charset="0"/>
              </a:rPr>
              <a:t> (2011) tarafından Türkçeye uyarlaması yapılan “</a:t>
            </a:r>
            <a:r>
              <a:rPr lang="tr-TR" b="1" dirty="0" smtClean="0">
                <a:latin typeface="Times New Roman" pitchFamily="18" charset="0"/>
                <a:cs typeface="Times New Roman" pitchFamily="18" charset="0"/>
              </a:rPr>
              <a:t>İnternet Bağımlılığı Ölçeği</a:t>
            </a:r>
            <a:r>
              <a:rPr lang="tr-TR" dirty="0" smtClean="0">
                <a:latin typeface="Times New Roman" pitchFamily="18" charset="0"/>
                <a:cs typeface="Times New Roman" pitchFamily="18" charset="0"/>
              </a:rPr>
              <a:t>” kullanılmıştır.</a:t>
            </a:r>
          </a:p>
          <a:p>
            <a:pPr lvl="0" algn="just"/>
            <a:endParaRPr lang="tr-TR" b="1" dirty="0" smtClean="0">
              <a:latin typeface="Times New Roman" pitchFamily="18" charset="0"/>
              <a:cs typeface="Times New Roman" pitchFamily="18" charset="0"/>
            </a:endParaRPr>
          </a:p>
          <a:p>
            <a:pPr lvl="0" algn="just"/>
            <a:r>
              <a:rPr lang="tr-TR" b="1" dirty="0" smtClean="0">
                <a:latin typeface="Times New Roman" pitchFamily="18" charset="0"/>
                <a:cs typeface="Times New Roman" pitchFamily="18" charset="0"/>
              </a:rPr>
              <a:t>6 soru </a:t>
            </a:r>
            <a:r>
              <a:rPr lang="tr-TR" dirty="0" smtClean="0">
                <a:latin typeface="Times New Roman" pitchFamily="18" charset="0"/>
                <a:cs typeface="Times New Roman" pitchFamily="18" charset="0"/>
              </a:rPr>
              <a:t>(</a:t>
            </a:r>
            <a:r>
              <a:rPr lang="tr-TR" i="1" dirty="0" smtClean="0">
                <a:latin typeface="Times New Roman" pitchFamily="18" charset="0"/>
                <a:cs typeface="Times New Roman" pitchFamily="18" charset="0"/>
              </a:rPr>
              <a:t>cinsiyet, yaş, bölüm, sınıf, barınma, gelir</a:t>
            </a:r>
            <a:r>
              <a:rPr lang="tr-TR" dirty="0" smtClean="0">
                <a:latin typeface="Times New Roman" pitchFamily="18" charset="0"/>
                <a:cs typeface="Times New Roman" pitchFamily="18" charset="0"/>
              </a:rPr>
              <a:t>) ile öğrencilerin </a:t>
            </a:r>
            <a:r>
              <a:rPr lang="tr-TR" b="1" dirty="0" smtClean="0">
                <a:latin typeface="Times New Roman" pitchFamily="18" charset="0"/>
                <a:cs typeface="Times New Roman" pitchFamily="18" charset="0"/>
              </a:rPr>
              <a:t>demografik özellik</a:t>
            </a:r>
            <a:r>
              <a:rPr lang="tr-TR" dirty="0" smtClean="0">
                <a:latin typeface="Times New Roman" pitchFamily="18" charset="0"/>
                <a:cs typeface="Times New Roman" pitchFamily="18" charset="0"/>
              </a:rPr>
              <a:t>lerinin belirlenmesi hedeflenmiştir.</a:t>
            </a:r>
          </a:p>
          <a:p>
            <a:endParaRPr lang="tr-TR"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285992"/>
            <a:ext cx="8115328" cy="1643074"/>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r-TR" sz="4400" b="1" cap="all" dirty="0" smtClean="0">
                <a:ln w="0"/>
                <a:solidFill>
                  <a:schemeClr val="accent2">
                    <a:lumMod val="75000"/>
                  </a:schemeClr>
                </a:solidFill>
                <a:effectLst/>
                <a:latin typeface="Times New Roman" pitchFamily="18" charset="0"/>
                <a:cs typeface="Times New Roman" pitchFamily="18" charset="0"/>
              </a:rPr>
              <a:t>DEMOGRAFİK  SORULARIN</a:t>
            </a:r>
            <a:br>
              <a:rPr lang="tr-TR" sz="4400" b="1" cap="all" dirty="0" smtClean="0">
                <a:ln w="0"/>
                <a:solidFill>
                  <a:schemeClr val="accent2">
                    <a:lumMod val="75000"/>
                  </a:schemeClr>
                </a:solidFill>
                <a:effectLst/>
                <a:latin typeface="Times New Roman" pitchFamily="18" charset="0"/>
                <a:cs typeface="Times New Roman" pitchFamily="18" charset="0"/>
              </a:rPr>
            </a:br>
            <a:r>
              <a:rPr lang="tr-TR" sz="4400" b="1" cap="all" dirty="0" smtClean="0">
                <a:ln w="0"/>
                <a:solidFill>
                  <a:schemeClr val="accent2">
                    <a:lumMod val="75000"/>
                  </a:schemeClr>
                </a:solidFill>
                <a:effectLst/>
                <a:latin typeface="Times New Roman" pitchFamily="18" charset="0"/>
                <a:cs typeface="Times New Roman" pitchFamily="18" charset="0"/>
              </a:rPr>
              <a:t>PİE (PASTA) GRAFİKLERİ</a:t>
            </a:r>
            <a:endParaRPr lang="tr-TR" sz="4400" b="1" cap="all" dirty="0">
              <a:ln w="0"/>
              <a:solidFill>
                <a:schemeClr val="accent2">
                  <a:lumMod val="75000"/>
                </a:schemeClr>
              </a:solidFill>
              <a:effectLst/>
              <a:latin typeface="Times New Roman" pitchFamily="18" charset="0"/>
              <a:cs typeface="Times New Roman" pitchFamily="18" charset="0"/>
            </a:endParaRPr>
          </a:p>
        </p:txBody>
      </p:sp>
    </p:spTree>
  </p:cSld>
  <p:clrMapOvr>
    <a:masterClrMapping/>
  </p:clrMapOvr>
  <p:transition>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r="18113"/>
          <a:stretch>
            <a:fillRect/>
          </a:stretch>
        </p:blipFill>
        <p:spPr bwMode="auto">
          <a:xfrm>
            <a:off x="1077059" y="214290"/>
            <a:ext cx="6923965" cy="6429396"/>
          </a:xfrm>
          <a:prstGeom prst="rect">
            <a:avLst/>
          </a:prstGeom>
          <a:noFill/>
          <a:ln>
            <a:noFill/>
          </a:ln>
        </p:spPr>
      </p:pic>
      <p:sp>
        <p:nvSpPr>
          <p:cNvPr id="7" name="6 Yuvarlatılmış Dikdörtgen"/>
          <p:cNvSpPr/>
          <p:nvPr/>
        </p:nvSpPr>
        <p:spPr>
          <a:xfrm>
            <a:off x="1714480" y="3714752"/>
            <a:ext cx="1428760"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latin typeface="Times New Roman" pitchFamily="18" charset="0"/>
                <a:cs typeface="Times New Roman" pitchFamily="18" charset="0"/>
              </a:rPr>
              <a:t>77 kişi</a:t>
            </a:r>
            <a:endParaRPr lang="tr-TR" sz="3200" b="1" dirty="0">
              <a:latin typeface="Times New Roman" pitchFamily="18" charset="0"/>
              <a:cs typeface="Times New Roman" pitchFamily="18" charset="0"/>
            </a:endParaRPr>
          </a:p>
        </p:txBody>
      </p:sp>
      <p:sp>
        <p:nvSpPr>
          <p:cNvPr id="8" name="7 Yuvarlatılmış Dikdörtgen"/>
          <p:cNvSpPr/>
          <p:nvPr/>
        </p:nvSpPr>
        <p:spPr>
          <a:xfrm>
            <a:off x="4214810" y="4143380"/>
            <a:ext cx="1571636"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latin typeface="Times New Roman" pitchFamily="18" charset="0"/>
                <a:cs typeface="Times New Roman" pitchFamily="18" charset="0"/>
              </a:rPr>
              <a:t>113 kişi</a:t>
            </a:r>
            <a:endParaRPr lang="tr-TR" sz="3200" b="1" dirty="0">
              <a:latin typeface="Times New Roman" pitchFamily="18" charset="0"/>
              <a:cs typeface="Times New Roman" pitchFamily="18" charset="0"/>
            </a:endParaRPr>
          </a:p>
        </p:txBody>
      </p:sp>
      <p:sp>
        <p:nvSpPr>
          <p:cNvPr id="9" name="8 Yuvarlatılmış Dikdörtgen"/>
          <p:cNvSpPr/>
          <p:nvPr/>
        </p:nvSpPr>
        <p:spPr>
          <a:xfrm>
            <a:off x="2214546" y="2928934"/>
            <a:ext cx="1428760" cy="64294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331650"/>
                </a:solidFill>
                <a:latin typeface="Times New Roman" pitchFamily="18" charset="0"/>
                <a:cs typeface="Times New Roman" pitchFamily="18" charset="0"/>
              </a:rPr>
              <a:t>%40,53</a:t>
            </a:r>
            <a:endParaRPr lang="tr-TR" sz="2800" b="1" dirty="0">
              <a:solidFill>
                <a:srgbClr val="331650"/>
              </a:solidFill>
              <a:latin typeface="Times New Roman" pitchFamily="18" charset="0"/>
              <a:cs typeface="Times New Roman" pitchFamily="18" charset="0"/>
            </a:endParaRPr>
          </a:p>
        </p:txBody>
      </p:sp>
      <p:sp>
        <p:nvSpPr>
          <p:cNvPr id="10" name="9 Yuvarlatılmış Dikdörtgen"/>
          <p:cNvSpPr/>
          <p:nvPr/>
        </p:nvSpPr>
        <p:spPr>
          <a:xfrm>
            <a:off x="4857752" y="3286124"/>
            <a:ext cx="1643074" cy="7143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331650"/>
                </a:solidFill>
                <a:latin typeface="Times New Roman" pitchFamily="18" charset="0"/>
                <a:cs typeface="Times New Roman" pitchFamily="18" charset="0"/>
              </a:rPr>
              <a:t>%59,47</a:t>
            </a:r>
            <a:endParaRPr lang="tr-TR" sz="2400" b="1" dirty="0">
              <a:solidFill>
                <a:srgbClr val="331650"/>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r="12075"/>
          <a:stretch>
            <a:fillRect/>
          </a:stretch>
        </p:blipFill>
        <p:spPr bwMode="auto">
          <a:xfrm>
            <a:off x="642910" y="248583"/>
            <a:ext cx="7273803" cy="6609417"/>
          </a:xfrm>
          <a:prstGeom prst="rect">
            <a:avLst/>
          </a:prstGeom>
          <a:noFill/>
          <a:ln>
            <a:noFill/>
          </a:ln>
        </p:spPr>
      </p:pic>
      <p:sp>
        <p:nvSpPr>
          <p:cNvPr id="3" name="2 Yuvarlatılmış Dikdörtgen"/>
          <p:cNvSpPr/>
          <p:nvPr/>
        </p:nvSpPr>
        <p:spPr>
          <a:xfrm>
            <a:off x="4429124" y="2643182"/>
            <a:ext cx="1143008"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40 kişi</a:t>
            </a:r>
            <a:endParaRPr lang="tr-TR" sz="2400" b="1" dirty="0">
              <a:latin typeface="Times New Roman" pitchFamily="18" charset="0"/>
              <a:cs typeface="Times New Roman" pitchFamily="18" charset="0"/>
            </a:endParaRPr>
          </a:p>
        </p:txBody>
      </p:sp>
      <p:sp>
        <p:nvSpPr>
          <p:cNvPr id="5" name="4 Yuvarlatılmış Dikdörtgen"/>
          <p:cNvSpPr/>
          <p:nvPr/>
        </p:nvSpPr>
        <p:spPr>
          <a:xfrm>
            <a:off x="4286248" y="2000240"/>
            <a:ext cx="1143008"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%21,1</a:t>
            </a:r>
            <a:endParaRPr lang="tr-TR" sz="2200" b="1" dirty="0">
              <a:solidFill>
                <a:schemeClr val="bg2">
                  <a:lumMod val="25000"/>
                </a:schemeClr>
              </a:solidFill>
              <a:latin typeface="Times New Roman" pitchFamily="18" charset="0"/>
              <a:cs typeface="Times New Roman" pitchFamily="18" charset="0"/>
            </a:endParaRPr>
          </a:p>
        </p:txBody>
      </p:sp>
      <p:sp>
        <p:nvSpPr>
          <p:cNvPr id="6" name="5 Yuvarlatılmış Dikdörtgen"/>
          <p:cNvSpPr/>
          <p:nvPr/>
        </p:nvSpPr>
        <p:spPr>
          <a:xfrm>
            <a:off x="2643174" y="1142984"/>
            <a:ext cx="1143008"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%7,8</a:t>
            </a:r>
            <a:endParaRPr lang="tr-TR" sz="2200" b="1" dirty="0">
              <a:solidFill>
                <a:schemeClr val="bg2">
                  <a:lumMod val="25000"/>
                </a:schemeClr>
              </a:solidFill>
              <a:latin typeface="Times New Roman" pitchFamily="18" charset="0"/>
              <a:cs typeface="Times New Roman" pitchFamily="18" charset="0"/>
            </a:endParaRPr>
          </a:p>
        </p:txBody>
      </p:sp>
      <p:sp>
        <p:nvSpPr>
          <p:cNvPr id="7" name="6 Yuvarlatılmış Dikdörtgen"/>
          <p:cNvSpPr/>
          <p:nvPr/>
        </p:nvSpPr>
        <p:spPr>
          <a:xfrm>
            <a:off x="2928926" y="1714488"/>
            <a:ext cx="857256"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latin typeface="Times New Roman" pitchFamily="18" charset="0"/>
                <a:cs typeface="Times New Roman" pitchFamily="18" charset="0"/>
              </a:rPr>
              <a:t>15 kişi</a:t>
            </a:r>
            <a:endParaRPr lang="tr-TR" sz="2200" b="1" dirty="0">
              <a:latin typeface="Times New Roman" pitchFamily="18" charset="0"/>
              <a:cs typeface="Times New Roman" pitchFamily="18" charset="0"/>
            </a:endParaRPr>
          </a:p>
        </p:txBody>
      </p:sp>
      <p:sp>
        <p:nvSpPr>
          <p:cNvPr id="8" name="7 Yuvarlatılmış Dikdörtgen"/>
          <p:cNvSpPr/>
          <p:nvPr/>
        </p:nvSpPr>
        <p:spPr>
          <a:xfrm>
            <a:off x="3571868" y="5286388"/>
            <a:ext cx="1143008"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100" b="1" dirty="0" smtClean="0">
                <a:latin typeface="Times New Roman" pitchFamily="18" charset="0"/>
                <a:cs typeface="Times New Roman" pitchFamily="18" charset="0"/>
              </a:rPr>
              <a:t>135 kişi</a:t>
            </a:r>
            <a:endParaRPr lang="tr-TR" sz="2100" b="1" dirty="0">
              <a:latin typeface="Times New Roman" pitchFamily="18" charset="0"/>
              <a:cs typeface="Times New Roman" pitchFamily="18" charset="0"/>
            </a:endParaRPr>
          </a:p>
        </p:txBody>
      </p:sp>
      <p:sp>
        <p:nvSpPr>
          <p:cNvPr id="9" name="8 Yuvarlatılmış Dikdörtgen"/>
          <p:cNvSpPr/>
          <p:nvPr/>
        </p:nvSpPr>
        <p:spPr>
          <a:xfrm>
            <a:off x="3143240" y="4500570"/>
            <a:ext cx="1214446" cy="5715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%71,1</a:t>
            </a:r>
            <a:endParaRPr lang="tr-TR" sz="2200" b="1" dirty="0">
              <a:solidFill>
                <a:schemeClr val="bg2">
                  <a:lumMod val="25000"/>
                </a:schemeClr>
              </a:solidFill>
              <a:latin typeface="Times New Roman" pitchFamily="18" charset="0"/>
              <a:cs typeface="Times New Roman" pitchFamily="18" charset="0"/>
            </a:endParaRPr>
          </a:p>
        </p:txBody>
      </p:sp>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r="9056"/>
          <a:stretch>
            <a:fillRect/>
          </a:stretch>
        </p:blipFill>
        <p:spPr bwMode="auto">
          <a:xfrm>
            <a:off x="500034" y="0"/>
            <a:ext cx="7643866" cy="6715486"/>
          </a:xfrm>
          <a:prstGeom prst="rect">
            <a:avLst/>
          </a:prstGeom>
          <a:noFill/>
          <a:ln>
            <a:noFill/>
          </a:ln>
        </p:spPr>
      </p:pic>
      <p:sp>
        <p:nvSpPr>
          <p:cNvPr id="5" name="4 Yuvarlatılmış Dikdörtgen"/>
          <p:cNvSpPr/>
          <p:nvPr/>
        </p:nvSpPr>
        <p:spPr>
          <a:xfrm>
            <a:off x="1857356" y="1785926"/>
            <a:ext cx="1143008"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57 kişi</a:t>
            </a:r>
            <a:endParaRPr lang="tr-TR" sz="2400" b="1" dirty="0">
              <a:latin typeface="Times New Roman" pitchFamily="18" charset="0"/>
              <a:cs typeface="Times New Roman" pitchFamily="18" charset="0"/>
            </a:endParaRPr>
          </a:p>
        </p:txBody>
      </p:sp>
      <p:sp>
        <p:nvSpPr>
          <p:cNvPr id="6" name="5 Yuvarlatılmış Dikdörtgen"/>
          <p:cNvSpPr/>
          <p:nvPr/>
        </p:nvSpPr>
        <p:spPr>
          <a:xfrm>
            <a:off x="4286248" y="1785926"/>
            <a:ext cx="1143008"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55 kişi</a:t>
            </a:r>
            <a:endParaRPr lang="tr-TR" sz="2400" b="1" dirty="0">
              <a:latin typeface="Times New Roman" pitchFamily="18" charset="0"/>
              <a:cs typeface="Times New Roman" pitchFamily="18" charset="0"/>
            </a:endParaRPr>
          </a:p>
        </p:txBody>
      </p:sp>
      <p:sp>
        <p:nvSpPr>
          <p:cNvPr id="7" name="6 Yuvarlatılmış Dikdörtgen"/>
          <p:cNvSpPr/>
          <p:nvPr/>
        </p:nvSpPr>
        <p:spPr>
          <a:xfrm>
            <a:off x="2143108" y="4214818"/>
            <a:ext cx="1214446"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38 kişi</a:t>
            </a:r>
            <a:endParaRPr lang="tr-TR" sz="2400" b="1" dirty="0">
              <a:latin typeface="Times New Roman" pitchFamily="18" charset="0"/>
              <a:cs typeface="Times New Roman" pitchFamily="18" charset="0"/>
            </a:endParaRPr>
          </a:p>
        </p:txBody>
      </p:sp>
      <p:sp>
        <p:nvSpPr>
          <p:cNvPr id="8" name="7 Yuvarlatılmış Dikdörtgen"/>
          <p:cNvSpPr/>
          <p:nvPr/>
        </p:nvSpPr>
        <p:spPr>
          <a:xfrm>
            <a:off x="3857620" y="4143380"/>
            <a:ext cx="1143008" cy="4857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40 kişi</a:t>
            </a:r>
            <a:endParaRPr lang="tr-TR" sz="2400" b="1" dirty="0">
              <a:latin typeface="Times New Roman" pitchFamily="18" charset="0"/>
              <a:cs typeface="Times New Roman" pitchFamily="18" charset="0"/>
            </a:endParaRPr>
          </a:p>
        </p:txBody>
      </p:sp>
      <p:sp>
        <p:nvSpPr>
          <p:cNvPr id="9" name="8 Yuvarlatılmış Dikdörtgen"/>
          <p:cNvSpPr/>
          <p:nvPr/>
        </p:nvSpPr>
        <p:spPr>
          <a:xfrm>
            <a:off x="4143372" y="2357430"/>
            <a:ext cx="1500198" cy="5715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331650"/>
                </a:solidFill>
                <a:latin typeface="Times New Roman" pitchFamily="18" charset="0"/>
                <a:cs typeface="Times New Roman" pitchFamily="18" charset="0"/>
              </a:rPr>
              <a:t>%28,95</a:t>
            </a:r>
            <a:endParaRPr lang="tr-TR" sz="2800" b="1" dirty="0">
              <a:solidFill>
                <a:srgbClr val="331650"/>
              </a:solidFill>
              <a:latin typeface="Times New Roman" pitchFamily="18" charset="0"/>
              <a:cs typeface="Times New Roman" pitchFamily="18" charset="0"/>
            </a:endParaRPr>
          </a:p>
        </p:txBody>
      </p:sp>
      <p:sp>
        <p:nvSpPr>
          <p:cNvPr id="10" name="9 Yuvarlatılmış Dikdörtgen"/>
          <p:cNvSpPr/>
          <p:nvPr/>
        </p:nvSpPr>
        <p:spPr>
          <a:xfrm>
            <a:off x="1714480" y="2357430"/>
            <a:ext cx="1428760"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331650"/>
                </a:solidFill>
                <a:latin typeface="Times New Roman" pitchFamily="18" charset="0"/>
                <a:cs typeface="Times New Roman" pitchFamily="18" charset="0"/>
              </a:rPr>
              <a:t>%30,00</a:t>
            </a:r>
            <a:endParaRPr lang="tr-TR" sz="2800" b="1" dirty="0">
              <a:solidFill>
                <a:srgbClr val="331650"/>
              </a:solidFill>
              <a:latin typeface="Times New Roman" pitchFamily="18" charset="0"/>
              <a:cs typeface="Times New Roman" pitchFamily="18" charset="0"/>
            </a:endParaRPr>
          </a:p>
        </p:txBody>
      </p:sp>
      <p:sp>
        <p:nvSpPr>
          <p:cNvPr id="12" name="11 Yuvarlatılmış Dikdörtgen"/>
          <p:cNvSpPr/>
          <p:nvPr/>
        </p:nvSpPr>
        <p:spPr>
          <a:xfrm>
            <a:off x="4143372" y="4714884"/>
            <a:ext cx="1428760" cy="5715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331650"/>
                </a:solidFill>
                <a:latin typeface="Times New Roman" pitchFamily="18" charset="0"/>
                <a:cs typeface="Times New Roman" pitchFamily="18" charset="0"/>
              </a:rPr>
              <a:t>%21,05</a:t>
            </a:r>
            <a:endParaRPr lang="tr-TR" sz="2800" b="1" dirty="0">
              <a:solidFill>
                <a:srgbClr val="331650"/>
              </a:solidFill>
              <a:latin typeface="Times New Roman" pitchFamily="18" charset="0"/>
              <a:cs typeface="Times New Roman" pitchFamily="18" charset="0"/>
            </a:endParaRPr>
          </a:p>
        </p:txBody>
      </p:sp>
      <p:sp>
        <p:nvSpPr>
          <p:cNvPr id="13" name="12 Yuvarlatılmış Dikdörtgen"/>
          <p:cNvSpPr/>
          <p:nvPr/>
        </p:nvSpPr>
        <p:spPr>
          <a:xfrm>
            <a:off x="2071670" y="4786322"/>
            <a:ext cx="1428760" cy="5715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331650"/>
                </a:solidFill>
                <a:latin typeface="Times New Roman" pitchFamily="18" charset="0"/>
                <a:cs typeface="Times New Roman" pitchFamily="18" charset="0"/>
              </a:rPr>
              <a:t>%20,00</a:t>
            </a:r>
            <a:endParaRPr lang="tr-TR" sz="2800" b="1" dirty="0">
              <a:solidFill>
                <a:srgbClr val="331650"/>
              </a:solidFill>
              <a:latin typeface="Times New Roman" pitchFamily="18" charset="0"/>
              <a:cs typeface="Times New Roman" pitchFamily="18" charset="0"/>
            </a:endParaRPr>
          </a:p>
        </p:txBody>
      </p:sp>
      <p:sp>
        <p:nvSpPr>
          <p:cNvPr id="14" name="13 Yuvarlatılmış Dikdörtgen"/>
          <p:cNvSpPr/>
          <p:nvPr/>
        </p:nvSpPr>
        <p:spPr>
          <a:xfrm>
            <a:off x="7000892" y="857232"/>
            <a:ext cx="1143008"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b="1" dirty="0" smtClean="0">
                <a:solidFill>
                  <a:srgbClr val="331650"/>
                </a:solidFill>
                <a:latin typeface="Times New Roman" pitchFamily="18" charset="0"/>
                <a:cs typeface="Times New Roman" pitchFamily="18" charset="0"/>
              </a:rPr>
              <a:t>Kimya Bölümü</a:t>
            </a:r>
            <a:endParaRPr lang="tr-TR" sz="1100" b="1" dirty="0">
              <a:solidFill>
                <a:srgbClr val="331650"/>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r="10264"/>
          <a:stretch>
            <a:fillRect/>
          </a:stretch>
        </p:blipFill>
        <p:spPr bwMode="auto">
          <a:xfrm>
            <a:off x="1357290" y="500042"/>
            <a:ext cx="6799491" cy="6052918"/>
          </a:xfrm>
          <a:prstGeom prst="rect">
            <a:avLst/>
          </a:prstGeom>
          <a:noFill/>
          <a:ln>
            <a:noFill/>
          </a:ln>
        </p:spPr>
      </p:pic>
      <p:sp>
        <p:nvSpPr>
          <p:cNvPr id="3" name="2 Yuvarlatılmış Dikdörtgen"/>
          <p:cNvSpPr/>
          <p:nvPr/>
        </p:nvSpPr>
        <p:spPr>
          <a:xfrm>
            <a:off x="4572000" y="2500306"/>
            <a:ext cx="1143008"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%27,9</a:t>
            </a:r>
            <a:endParaRPr lang="tr-TR" sz="2200" b="1" dirty="0">
              <a:solidFill>
                <a:schemeClr val="bg2">
                  <a:lumMod val="25000"/>
                </a:schemeClr>
              </a:solidFill>
              <a:latin typeface="Times New Roman" pitchFamily="18" charset="0"/>
              <a:cs typeface="Times New Roman" pitchFamily="18" charset="0"/>
            </a:endParaRPr>
          </a:p>
        </p:txBody>
      </p:sp>
      <p:sp>
        <p:nvSpPr>
          <p:cNvPr id="5" name="4 Yuvarlatılmış Dikdörtgen"/>
          <p:cNvSpPr/>
          <p:nvPr/>
        </p:nvSpPr>
        <p:spPr>
          <a:xfrm>
            <a:off x="4643438" y="1714488"/>
            <a:ext cx="1143008"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53 kişi</a:t>
            </a:r>
            <a:endParaRPr lang="tr-TR" sz="2400" b="1" dirty="0">
              <a:latin typeface="Times New Roman" pitchFamily="18" charset="0"/>
              <a:cs typeface="Times New Roman" pitchFamily="18" charset="0"/>
            </a:endParaRPr>
          </a:p>
        </p:txBody>
      </p:sp>
      <p:sp>
        <p:nvSpPr>
          <p:cNvPr id="6" name="5 Yuvarlatılmış Dikdörtgen"/>
          <p:cNvSpPr/>
          <p:nvPr/>
        </p:nvSpPr>
        <p:spPr>
          <a:xfrm>
            <a:off x="2571736" y="2071678"/>
            <a:ext cx="1214446"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%20,0</a:t>
            </a:r>
            <a:endParaRPr lang="tr-TR" sz="2200" b="1" dirty="0">
              <a:solidFill>
                <a:schemeClr val="bg2">
                  <a:lumMod val="25000"/>
                </a:schemeClr>
              </a:solidFill>
              <a:latin typeface="Times New Roman" pitchFamily="18" charset="0"/>
              <a:cs typeface="Times New Roman" pitchFamily="18" charset="0"/>
            </a:endParaRPr>
          </a:p>
        </p:txBody>
      </p:sp>
      <p:sp>
        <p:nvSpPr>
          <p:cNvPr id="7" name="6 Yuvarlatılmış Dikdörtgen"/>
          <p:cNvSpPr/>
          <p:nvPr/>
        </p:nvSpPr>
        <p:spPr>
          <a:xfrm>
            <a:off x="2714612" y="1500174"/>
            <a:ext cx="1214446"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38 kişi</a:t>
            </a:r>
            <a:endParaRPr lang="tr-TR" sz="2400" b="1" dirty="0">
              <a:latin typeface="Times New Roman" pitchFamily="18" charset="0"/>
              <a:cs typeface="Times New Roman" pitchFamily="18" charset="0"/>
            </a:endParaRPr>
          </a:p>
        </p:txBody>
      </p:sp>
      <p:sp>
        <p:nvSpPr>
          <p:cNvPr id="8" name="7 Yuvarlatılmış Dikdörtgen"/>
          <p:cNvSpPr/>
          <p:nvPr/>
        </p:nvSpPr>
        <p:spPr>
          <a:xfrm>
            <a:off x="2143108" y="4214818"/>
            <a:ext cx="1071570" cy="4286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%25,8</a:t>
            </a:r>
            <a:endParaRPr lang="tr-TR" sz="2200" b="1" dirty="0">
              <a:solidFill>
                <a:schemeClr val="bg2">
                  <a:lumMod val="25000"/>
                </a:schemeClr>
              </a:solidFill>
              <a:latin typeface="Times New Roman" pitchFamily="18" charset="0"/>
              <a:cs typeface="Times New Roman" pitchFamily="18" charset="0"/>
            </a:endParaRPr>
          </a:p>
        </p:txBody>
      </p:sp>
      <p:sp>
        <p:nvSpPr>
          <p:cNvPr id="9" name="8 Yuvarlatılmış Dikdörtgen"/>
          <p:cNvSpPr/>
          <p:nvPr/>
        </p:nvSpPr>
        <p:spPr>
          <a:xfrm>
            <a:off x="2000232" y="3643314"/>
            <a:ext cx="1214446"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49 kişi</a:t>
            </a:r>
            <a:endParaRPr lang="tr-TR" sz="2400" b="1" dirty="0">
              <a:latin typeface="Times New Roman" pitchFamily="18" charset="0"/>
              <a:cs typeface="Times New Roman" pitchFamily="18" charset="0"/>
            </a:endParaRPr>
          </a:p>
        </p:txBody>
      </p:sp>
      <p:sp>
        <p:nvSpPr>
          <p:cNvPr id="10" name="9 Yuvarlatılmış Dikdörtgen"/>
          <p:cNvSpPr/>
          <p:nvPr/>
        </p:nvSpPr>
        <p:spPr>
          <a:xfrm>
            <a:off x="4286248" y="4786322"/>
            <a:ext cx="1214446" cy="4286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%26,3</a:t>
            </a:r>
            <a:endParaRPr lang="tr-TR" sz="2200" b="1" dirty="0">
              <a:solidFill>
                <a:schemeClr val="bg2">
                  <a:lumMod val="25000"/>
                </a:schemeClr>
              </a:solidFill>
              <a:latin typeface="Times New Roman" pitchFamily="18" charset="0"/>
              <a:cs typeface="Times New Roman" pitchFamily="18" charset="0"/>
            </a:endParaRPr>
          </a:p>
        </p:txBody>
      </p:sp>
      <p:sp>
        <p:nvSpPr>
          <p:cNvPr id="11" name="10 Yuvarlatılmış Dikdörtgen"/>
          <p:cNvSpPr/>
          <p:nvPr/>
        </p:nvSpPr>
        <p:spPr>
          <a:xfrm>
            <a:off x="4214810" y="4286256"/>
            <a:ext cx="114300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50 kişi</a:t>
            </a:r>
            <a:endParaRPr lang="tr-TR" sz="2400" b="1" dirty="0">
              <a:latin typeface="Times New Roman" pitchFamily="18" charset="0"/>
              <a:cs typeface="Times New Roman" pitchFamily="18" charset="0"/>
            </a:endParaRPr>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r="15698"/>
          <a:stretch>
            <a:fillRect/>
          </a:stretch>
        </p:blipFill>
        <p:spPr bwMode="auto">
          <a:xfrm>
            <a:off x="1357290" y="500042"/>
            <a:ext cx="6072230" cy="5752168"/>
          </a:xfrm>
          <a:prstGeom prst="rect">
            <a:avLst/>
          </a:prstGeom>
          <a:noFill/>
          <a:ln>
            <a:noFill/>
          </a:ln>
        </p:spPr>
      </p:pic>
      <p:sp>
        <p:nvSpPr>
          <p:cNvPr id="3" name="2 Yuvarlatılmış Dikdörtgen"/>
          <p:cNvSpPr/>
          <p:nvPr/>
        </p:nvSpPr>
        <p:spPr>
          <a:xfrm>
            <a:off x="2571736" y="3214686"/>
            <a:ext cx="1143008" cy="4286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%53,2</a:t>
            </a:r>
            <a:endParaRPr lang="tr-TR" sz="2200" b="1" dirty="0">
              <a:latin typeface="Times New Roman" pitchFamily="18" charset="0"/>
              <a:cs typeface="Times New Roman" pitchFamily="18" charset="0"/>
            </a:endParaRPr>
          </a:p>
        </p:txBody>
      </p:sp>
      <p:sp>
        <p:nvSpPr>
          <p:cNvPr id="5" name="4 Yuvarlatılmış Dikdörtgen"/>
          <p:cNvSpPr/>
          <p:nvPr/>
        </p:nvSpPr>
        <p:spPr>
          <a:xfrm>
            <a:off x="2500298" y="2500306"/>
            <a:ext cx="1285884"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101 kişi</a:t>
            </a:r>
            <a:endParaRPr lang="tr-TR" sz="2400" b="1" dirty="0">
              <a:solidFill>
                <a:schemeClr val="bg2">
                  <a:lumMod val="25000"/>
                </a:schemeClr>
              </a:solidFill>
              <a:latin typeface="Times New Roman" pitchFamily="18" charset="0"/>
              <a:cs typeface="Times New Roman" pitchFamily="18" charset="0"/>
            </a:endParaRPr>
          </a:p>
        </p:txBody>
      </p:sp>
      <p:sp>
        <p:nvSpPr>
          <p:cNvPr id="7" name="6 Yuvarlatılmış Dikdörtgen"/>
          <p:cNvSpPr/>
          <p:nvPr/>
        </p:nvSpPr>
        <p:spPr>
          <a:xfrm>
            <a:off x="4357686" y="1357298"/>
            <a:ext cx="1143008"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35 kişi</a:t>
            </a:r>
            <a:endParaRPr lang="tr-TR" sz="2400" b="1" dirty="0">
              <a:solidFill>
                <a:schemeClr val="bg2">
                  <a:lumMod val="25000"/>
                </a:schemeClr>
              </a:solidFill>
              <a:latin typeface="Times New Roman" pitchFamily="18" charset="0"/>
              <a:cs typeface="Times New Roman" pitchFamily="18" charset="0"/>
            </a:endParaRPr>
          </a:p>
        </p:txBody>
      </p:sp>
      <p:sp>
        <p:nvSpPr>
          <p:cNvPr id="8" name="7 Yuvarlatılmış Dikdörtgen"/>
          <p:cNvSpPr/>
          <p:nvPr/>
        </p:nvSpPr>
        <p:spPr>
          <a:xfrm>
            <a:off x="4786314" y="4071942"/>
            <a:ext cx="1143008" cy="4286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bg2">
                    <a:lumMod val="25000"/>
                  </a:schemeClr>
                </a:solidFill>
                <a:latin typeface="Times New Roman" pitchFamily="18" charset="0"/>
                <a:cs typeface="Times New Roman" pitchFamily="18" charset="0"/>
              </a:rPr>
              <a:t>%28,4</a:t>
            </a:r>
            <a:endParaRPr lang="tr-TR" sz="2400" b="1" dirty="0">
              <a:solidFill>
                <a:schemeClr val="bg2">
                  <a:lumMod val="25000"/>
                </a:schemeClr>
              </a:solidFill>
              <a:latin typeface="Times New Roman" pitchFamily="18" charset="0"/>
              <a:cs typeface="Times New Roman" pitchFamily="18" charset="0"/>
            </a:endParaRPr>
          </a:p>
        </p:txBody>
      </p:sp>
      <p:sp>
        <p:nvSpPr>
          <p:cNvPr id="9" name="8 Yuvarlatılmış Dikdörtgen"/>
          <p:cNvSpPr/>
          <p:nvPr/>
        </p:nvSpPr>
        <p:spPr>
          <a:xfrm>
            <a:off x="4786314" y="3429000"/>
            <a:ext cx="1071570"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54 kişi</a:t>
            </a:r>
            <a:endParaRPr lang="tr-TR" sz="2400" b="1" dirty="0">
              <a:latin typeface="Times New Roman" pitchFamily="18" charset="0"/>
              <a:cs typeface="Times New Roman" pitchFamily="18" charset="0"/>
            </a:endParaRPr>
          </a:p>
        </p:txBody>
      </p:sp>
      <p:sp>
        <p:nvSpPr>
          <p:cNvPr id="10" name="9 Yuvarlatılmış Dikdörtgen"/>
          <p:cNvSpPr/>
          <p:nvPr/>
        </p:nvSpPr>
        <p:spPr>
          <a:xfrm>
            <a:off x="4357686" y="1928802"/>
            <a:ext cx="1143008" cy="4286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%18,4</a:t>
            </a:r>
            <a:endParaRPr lang="tr-TR" sz="2200" b="1" dirty="0">
              <a:solidFill>
                <a:schemeClr val="bg2">
                  <a:lumMod val="25000"/>
                </a:schemeClr>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r="12075"/>
          <a:stretch>
            <a:fillRect/>
          </a:stretch>
        </p:blipFill>
        <p:spPr bwMode="auto">
          <a:xfrm>
            <a:off x="1214414" y="377846"/>
            <a:ext cx="6572295" cy="5972471"/>
          </a:xfrm>
          <a:prstGeom prst="rect">
            <a:avLst/>
          </a:prstGeom>
          <a:noFill/>
          <a:ln>
            <a:noFill/>
          </a:ln>
        </p:spPr>
      </p:pic>
      <p:sp>
        <p:nvSpPr>
          <p:cNvPr id="3" name="2 Yuvarlatılmış Dikdörtgen"/>
          <p:cNvSpPr/>
          <p:nvPr/>
        </p:nvSpPr>
        <p:spPr>
          <a:xfrm>
            <a:off x="2786050" y="1857364"/>
            <a:ext cx="1000132" cy="35719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%17,9</a:t>
            </a:r>
            <a:endParaRPr lang="tr-TR" sz="2200" b="1" dirty="0">
              <a:solidFill>
                <a:schemeClr val="bg2">
                  <a:lumMod val="25000"/>
                </a:schemeClr>
              </a:solidFill>
              <a:latin typeface="Times New Roman" pitchFamily="18" charset="0"/>
              <a:cs typeface="Times New Roman" pitchFamily="18" charset="0"/>
            </a:endParaRPr>
          </a:p>
        </p:txBody>
      </p:sp>
      <p:sp>
        <p:nvSpPr>
          <p:cNvPr id="5" name="4 Yuvarlatılmış Dikdörtgen"/>
          <p:cNvSpPr/>
          <p:nvPr/>
        </p:nvSpPr>
        <p:spPr>
          <a:xfrm>
            <a:off x="2714612" y="1357298"/>
            <a:ext cx="1071570"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34 kişi</a:t>
            </a:r>
            <a:endParaRPr lang="tr-TR" sz="2400" b="1" dirty="0">
              <a:latin typeface="Times New Roman" pitchFamily="18" charset="0"/>
              <a:cs typeface="Times New Roman" pitchFamily="18" charset="0"/>
            </a:endParaRPr>
          </a:p>
        </p:txBody>
      </p:sp>
      <p:sp>
        <p:nvSpPr>
          <p:cNvPr id="6" name="5 Yuvarlatılmış Dikdörtgen"/>
          <p:cNvSpPr/>
          <p:nvPr/>
        </p:nvSpPr>
        <p:spPr>
          <a:xfrm>
            <a:off x="4572000" y="3286124"/>
            <a:ext cx="1214446"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%60,5</a:t>
            </a:r>
            <a:endParaRPr lang="tr-TR" sz="2200" dirty="0"/>
          </a:p>
        </p:txBody>
      </p:sp>
      <p:sp>
        <p:nvSpPr>
          <p:cNvPr id="7" name="6 Yuvarlatılmış Dikdörtgen"/>
          <p:cNvSpPr/>
          <p:nvPr/>
        </p:nvSpPr>
        <p:spPr>
          <a:xfrm>
            <a:off x="4572000" y="2571744"/>
            <a:ext cx="1357322"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115 kişi</a:t>
            </a:r>
            <a:endParaRPr lang="tr-TR" sz="2400" b="1" dirty="0">
              <a:solidFill>
                <a:schemeClr val="bg2">
                  <a:lumMod val="25000"/>
                </a:schemeClr>
              </a:solidFill>
              <a:latin typeface="Times New Roman" pitchFamily="18" charset="0"/>
              <a:cs typeface="Times New Roman" pitchFamily="18" charset="0"/>
            </a:endParaRPr>
          </a:p>
        </p:txBody>
      </p:sp>
      <p:sp>
        <p:nvSpPr>
          <p:cNvPr id="8" name="7 Yuvarlatılmış Dikdörtgen"/>
          <p:cNvSpPr/>
          <p:nvPr/>
        </p:nvSpPr>
        <p:spPr>
          <a:xfrm>
            <a:off x="1785918" y="3643314"/>
            <a:ext cx="1071570"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0" b="1" dirty="0" smtClean="0">
                <a:solidFill>
                  <a:schemeClr val="bg2">
                    <a:lumMod val="25000"/>
                  </a:schemeClr>
                </a:solidFill>
                <a:latin typeface="Times New Roman" pitchFamily="18" charset="0"/>
                <a:cs typeface="Times New Roman" pitchFamily="18" charset="0"/>
              </a:rPr>
              <a:t>%21,6</a:t>
            </a:r>
            <a:endParaRPr lang="tr-TR" sz="2200" dirty="0"/>
          </a:p>
        </p:txBody>
      </p:sp>
      <p:sp>
        <p:nvSpPr>
          <p:cNvPr id="9" name="8 Yuvarlatılmış Dikdörtgen"/>
          <p:cNvSpPr/>
          <p:nvPr/>
        </p:nvSpPr>
        <p:spPr>
          <a:xfrm>
            <a:off x="1857356" y="3071810"/>
            <a:ext cx="1071570"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Times New Roman" pitchFamily="18" charset="0"/>
                <a:cs typeface="Times New Roman" pitchFamily="18" charset="0"/>
              </a:rPr>
              <a:t>41 kişi</a:t>
            </a:r>
            <a:endParaRPr lang="tr-TR" sz="2400" b="1" dirty="0">
              <a:solidFill>
                <a:schemeClr val="bg2">
                  <a:lumMod val="25000"/>
                </a:schemeClr>
              </a:solidFill>
              <a:latin typeface="Times New Roman" pitchFamily="18" charset="0"/>
              <a:cs typeface="Times New Roman" pitchFamily="18" charset="0"/>
            </a:endParaRPr>
          </a:p>
        </p:txBody>
      </p:sp>
    </p:spTree>
  </p:cSld>
  <p:clrMapOvr>
    <a:masterClrMapping/>
  </p:clrMapOvr>
  <p:transition>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4800" b="1" dirty="0" smtClean="0">
                <a:latin typeface="Times New Roman" pitchFamily="18" charset="0"/>
                <a:cs typeface="Times New Roman" pitchFamily="18" charset="0"/>
              </a:rPr>
              <a:t>UYGULAMA</a:t>
            </a:r>
            <a:endParaRPr lang="tr-TR" sz="4800" b="1" dirty="0">
              <a:latin typeface="Times New Roman" pitchFamily="18" charset="0"/>
              <a:cs typeface="Times New Roman" pitchFamily="18" charset="0"/>
            </a:endParaRPr>
          </a:p>
        </p:txBody>
      </p:sp>
      <p:sp>
        <p:nvSpPr>
          <p:cNvPr id="3" name="2 İçerik Yer Tutucusu"/>
          <p:cNvSpPr>
            <a:spLocks noGrp="1"/>
          </p:cNvSpPr>
          <p:nvPr>
            <p:ph sz="quarter" idx="1"/>
          </p:nvPr>
        </p:nvSpPr>
        <p:spPr/>
        <p:txBody>
          <a:bodyPr/>
          <a:lstStyle/>
          <a:p>
            <a:pPr lvl="0" algn="just"/>
            <a:r>
              <a:rPr lang="tr-TR" b="1" dirty="0" smtClean="0">
                <a:latin typeface="Times New Roman" pitchFamily="18" charset="0"/>
                <a:cs typeface="Times New Roman" pitchFamily="18" charset="0"/>
              </a:rPr>
              <a:t>Güvenilirlik Analizi Sonuçları: </a:t>
            </a:r>
            <a:r>
              <a:rPr lang="tr-TR" dirty="0" smtClean="0">
                <a:latin typeface="Times New Roman" pitchFamily="18" charset="0"/>
                <a:cs typeface="Times New Roman" pitchFamily="18" charset="0"/>
              </a:rPr>
              <a:t>Güvenilirlik analizi yapıldı ve yapılan anketin güvenilir olduğu görüldü.</a:t>
            </a:r>
          </a:p>
          <a:p>
            <a:endParaRPr lang="tr-TR" b="1" dirty="0" smtClean="0"/>
          </a:p>
          <a:p>
            <a:endParaRPr lang="tr-TR" dirty="0"/>
          </a:p>
        </p:txBody>
      </p:sp>
      <p:pic>
        <p:nvPicPr>
          <p:cNvPr id="1027" name="Picture 3" descr="C:\Users\Data\Desktop\istatistik\7cronbach alpha.PNG"/>
          <p:cNvPicPr>
            <a:picLocks noChangeAspect="1" noChangeArrowheads="1"/>
          </p:cNvPicPr>
          <p:nvPr/>
        </p:nvPicPr>
        <p:blipFill>
          <a:blip r:embed="rId2" cstate="print"/>
          <a:srcRect/>
          <a:stretch>
            <a:fillRect/>
          </a:stretch>
        </p:blipFill>
        <p:spPr bwMode="auto">
          <a:xfrm>
            <a:off x="1285852" y="2924176"/>
            <a:ext cx="5886796" cy="2647964"/>
          </a:xfrm>
          <a:prstGeom prst="rect">
            <a:avLst/>
          </a:prstGeom>
          <a:noFill/>
        </p:spPr>
      </p:pic>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214290"/>
            <a:ext cx="7467600" cy="6259662"/>
          </a:xfrm>
        </p:spPr>
        <p:txBody>
          <a:bodyPr/>
          <a:lstStyle/>
          <a:p>
            <a:endParaRPr lang="tr-TR" dirty="0" smtClean="0"/>
          </a:p>
          <a:p>
            <a:pPr algn="just"/>
            <a:r>
              <a:rPr lang="tr-TR" i="1" dirty="0" err="1" smtClean="0">
                <a:latin typeface="Times New Roman" pitchFamily="18" charset="0"/>
                <a:cs typeface="Times New Roman" pitchFamily="18" charset="0"/>
              </a:rPr>
              <a:t>Tukey</a:t>
            </a:r>
            <a:r>
              <a:rPr lang="tr-TR" i="1" dirty="0" smtClean="0">
                <a:latin typeface="Times New Roman" pitchFamily="18" charset="0"/>
                <a:cs typeface="Times New Roman" pitchFamily="18" charset="0"/>
              </a:rPr>
              <a:t> Testi </a:t>
            </a:r>
            <a:r>
              <a:rPr lang="tr-TR" dirty="0" smtClean="0">
                <a:latin typeface="Times New Roman" pitchFamily="18" charset="0"/>
                <a:cs typeface="Times New Roman" pitchFamily="18" charset="0"/>
              </a:rPr>
              <a:t>yapılarak toplanabilirlik varsayımı özelliğine bakılmıştır. </a:t>
            </a:r>
          </a:p>
          <a:p>
            <a:pPr algn="just"/>
            <a:endParaRPr lang="tr-TR" dirty="0" smtClean="0"/>
          </a:p>
          <a:p>
            <a:pPr algn="just"/>
            <a:endParaRPr lang="tr-TR" dirty="0" smtClean="0"/>
          </a:p>
          <a:p>
            <a:pPr algn="just"/>
            <a:endParaRPr lang="tr-TR" dirty="0" smtClean="0"/>
          </a:p>
          <a:p>
            <a:pPr algn="just">
              <a:buNone/>
            </a:pPr>
            <a:endParaRPr lang="tr-TR" dirty="0" smtClean="0"/>
          </a:p>
          <a:p>
            <a:pPr algn="just">
              <a:buNone/>
            </a:pPr>
            <a:r>
              <a:rPr lang="tr-TR" b="1" dirty="0" smtClean="0">
                <a:latin typeface="Times New Roman" pitchFamily="18" charset="0"/>
                <a:cs typeface="Times New Roman" pitchFamily="18" charset="0"/>
              </a:rPr>
              <a:t>*</a:t>
            </a:r>
            <a:r>
              <a:rPr lang="tr-TR" b="1" dirty="0" err="1" smtClean="0">
                <a:latin typeface="Times New Roman" pitchFamily="18" charset="0"/>
                <a:cs typeface="Times New Roman" pitchFamily="18" charset="0"/>
              </a:rPr>
              <a:t>sig</a:t>
            </a:r>
            <a:r>
              <a:rPr lang="tr-TR" b="1" dirty="0" smtClean="0">
                <a:latin typeface="Times New Roman" pitchFamily="18" charset="0"/>
                <a:cs typeface="Times New Roman" pitchFamily="18" charset="0"/>
              </a:rPr>
              <a:t>≥0,05</a:t>
            </a:r>
          </a:p>
          <a:p>
            <a:pPr algn="just"/>
            <a:r>
              <a:rPr lang="tr-TR" dirty="0" smtClean="0">
                <a:latin typeface="Times New Roman" pitchFamily="18" charset="0"/>
                <a:cs typeface="Times New Roman" pitchFamily="18" charset="0"/>
              </a:rPr>
              <a:t>Yapılan ölçekteki sorulara verilen cevapların ortalama puanlarına bakılmıştır. </a:t>
            </a:r>
          </a:p>
          <a:p>
            <a:pPr algn="just"/>
            <a:endParaRPr lang="tr-TR" dirty="0"/>
          </a:p>
        </p:txBody>
      </p:sp>
      <p:pic>
        <p:nvPicPr>
          <p:cNvPr id="2050" name="Picture 2" descr="C:\Users\Data\Desktop\istatistik\9ANOVA.PNG"/>
          <p:cNvPicPr>
            <a:picLocks noChangeAspect="1" noChangeArrowheads="1"/>
          </p:cNvPicPr>
          <p:nvPr/>
        </p:nvPicPr>
        <p:blipFill>
          <a:blip r:embed="rId2" cstate="print"/>
          <a:srcRect/>
          <a:stretch>
            <a:fillRect/>
          </a:stretch>
        </p:blipFill>
        <p:spPr bwMode="auto">
          <a:xfrm>
            <a:off x="214282" y="1571612"/>
            <a:ext cx="8501090" cy="1678898"/>
          </a:xfrm>
          <a:prstGeom prst="rect">
            <a:avLst/>
          </a:prstGeom>
          <a:noFill/>
        </p:spPr>
      </p:pic>
      <p:pic>
        <p:nvPicPr>
          <p:cNvPr id="2051" name="Picture 3" descr="C:\Users\Data\Desktop\istatistik\10HOTTELLİNGS.PNG"/>
          <p:cNvPicPr>
            <a:picLocks noChangeAspect="1" noChangeArrowheads="1"/>
          </p:cNvPicPr>
          <p:nvPr/>
        </p:nvPicPr>
        <p:blipFill>
          <a:blip r:embed="rId3" cstate="print"/>
          <a:srcRect/>
          <a:stretch>
            <a:fillRect/>
          </a:stretch>
        </p:blipFill>
        <p:spPr bwMode="auto">
          <a:xfrm>
            <a:off x="1000100" y="4572008"/>
            <a:ext cx="6685864" cy="1428760"/>
          </a:xfrm>
          <a:prstGeom prst="rect">
            <a:avLst/>
          </a:prstGeom>
          <a:noFill/>
        </p:spPr>
      </p:pic>
    </p:spTree>
  </p:cSld>
  <p:clrMapOvr>
    <a:masterClrMapping/>
  </p:clrMapOvr>
  <p:transition>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57158" y="955528"/>
            <a:ext cx="7567642" cy="5902472"/>
          </a:xfrm>
        </p:spPr>
        <p:txBody>
          <a:bodyPr/>
          <a:lstStyle/>
          <a:p>
            <a:pPr algn="just"/>
            <a:r>
              <a:rPr lang="tr-TR" b="1" dirty="0" smtClean="0">
                <a:latin typeface="Times New Roman" pitchFamily="18" charset="0"/>
                <a:cs typeface="Times New Roman" pitchFamily="18" charset="0"/>
              </a:rPr>
              <a:t>Geçerlilik Analizi Sonuçları: </a:t>
            </a:r>
            <a:r>
              <a:rPr lang="tr-TR" dirty="0" smtClean="0">
                <a:latin typeface="Times New Roman" pitchFamily="18" charset="0"/>
                <a:cs typeface="Times New Roman" pitchFamily="18" charset="0"/>
              </a:rPr>
              <a:t>Açıklayıcı faktör analizi yapılarak geçerlilik analizinin sağlandığı görülmüştür.</a:t>
            </a:r>
          </a:p>
          <a:p>
            <a:pPr algn="just"/>
            <a:endParaRPr lang="tr-TR" b="1" dirty="0" smtClean="0">
              <a:latin typeface="Times New Roman" pitchFamily="18" charset="0"/>
              <a:cs typeface="Times New Roman" pitchFamily="18" charset="0"/>
            </a:endParaRPr>
          </a:p>
          <a:p>
            <a:pPr algn="just"/>
            <a:endParaRPr lang="tr-TR" b="1" dirty="0" smtClean="0">
              <a:latin typeface="Times New Roman" pitchFamily="18" charset="0"/>
              <a:cs typeface="Times New Roman" pitchFamily="18" charset="0"/>
            </a:endParaRPr>
          </a:p>
          <a:p>
            <a:pPr algn="just"/>
            <a:endParaRPr lang="tr-TR" b="1" dirty="0" smtClean="0">
              <a:latin typeface="Times New Roman" pitchFamily="18" charset="0"/>
              <a:cs typeface="Times New Roman" pitchFamily="18" charset="0"/>
            </a:endParaRPr>
          </a:p>
          <a:p>
            <a:pPr algn="just"/>
            <a:endParaRPr lang="tr-TR" b="1" dirty="0" smtClean="0">
              <a:latin typeface="Times New Roman" pitchFamily="18" charset="0"/>
              <a:cs typeface="Times New Roman" pitchFamily="18" charset="0"/>
            </a:endParaRPr>
          </a:p>
          <a:p>
            <a:pPr algn="just"/>
            <a:endParaRPr lang="tr-TR" b="1" dirty="0" smtClean="0">
              <a:latin typeface="Times New Roman" pitchFamily="18" charset="0"/>
              <a:cs typeface="Times New Roman" pitchFamily="18" charset="0"/>
            </a:endParaRPr>
          </a:p>
          <a:p>
            <a:pPr algn="just"/>
            <a:endParaRPr lang="tr-TR" b="1" dirty="0" smtClean="0">
              <a:latin typeface="Times New Roman" pitchFamily="18" charset="0"/>
              <a:cs typeface="Times New Roman" pitchFamily="18" charset="0"/>
            </a:endParaRPr>
          </a:p>
          <a:p>
            <a:pPr algn="just"/>
            <a:endParaRPr lang="tr-TR" b="1" dirty="0" smtClean="0">
              <a:latin typeface="Times New Roman" pitchFamily="18" charset="0"/>
              <a:cs typeface="Times New Roman" pitchFamily="18" charset="0"/>
            </a:endParaRPr>
          </a:p>
          <a:p>
            <a:pPr algn="just"/>
            <a:r>
              <a:rPr lang="tr-TR" i="1" dirty="0" err="1" smtClean="0">
                <a:latin typeface="Times New Roman" pitchFamily="18" charset="0"/>
                <a:cs typeface="Times New Roman" pitchFamily="18" charset="0"/>
              </a:rPr>
              <a:t>Bartlett’s</a:t>
            </a:r>
            <a:r>
              <a:rPr lang="tr-TR" i="1" dirty="0" smtClean="0">
                <a:latin typeface="Times New Roman" pitchFamily="18" charset="0"/>
                <a:cs typeface="Times New Roman" pitchFamily="18" charset="0"/>
              </a:rPr>
              <a:t> Testi </a:t>
            </a:r>
            <a:r>
              <a:rPr lang="tr-TR" dirty="0" smtClean="0">
                <a:latin typeface="Times New Roman" pitchFamily="18" charset="0"/>
                <a:cs typeface="Times New Roman" pitchFamily="18" charset="0"/>
              </a:rPr>
              <a:t>sonuçlarına bakılarak </a:t>
            </a:r>
            <a:r>
              <a:rPr lang="tr-TR" i="1" dirty="0" smtClean="0">
                <a:latin typeface="Times New Roman" pitchFamily="18" charset="0"/>
                <a:cs typeface="Times New Roman" pitchFamily="18" charset="0"/>
              </a:rPr>
              <a:t>maddeler arasında iyi bir korelasyon</a:t>
            </a:r>
            <a:r>
              <a:rPr lang="tr-TR" dirty="0" smtClean="0">
                <a:latin typeface="Times New Roman" pitchFamily="18" charset="0"/>
                <a:cs typeface="Times New Roman" pitchFamily="18" charset="0"/>
              </a:rPr>
              <a:t> olduğu görülmüştür</a:t>
            </a:r>
            <a:r>
              <a:rPr lang="tr-TR" dirty="0" smtClean="0"/>
              <a:t>.</a:t>
            </a:r>
            <a:endParaRPr lang="tr-TR" b="1" dirty="0">
              <a:latin typeface="Times New Roman" pitchFamily="18" charset="0"/>
              <a:cs typeface="Times New Roman" pitchFamily="18" charset="0"/>
            </a:endParaRPr>
          </a:p>
        </p:txBody>
      </p:sp>
      <p:pic>
        <p:nvPicPr>
          <p:cNvPr id="3074" name="Picture 2" descr="C:\Users\Data\Desktop\istatistik\11KMO AND BARLETTS.PNG"/>
          <p:cNvPicPr>
            <a:picLocks noChangeAspect="1" noChangeArrowheads="1"/>
          </p:cNvPicPr>
          <p:nvPr/>
        </p:nvPicPr>
        <p:blipFill>
          <a:blip r:embed="rId2" cstate="print"/>
          <a:srcRect/>
          <a:stretch>
            <a:fillRect/>
          </a:stretch>
        </p:blipFill>
        <p:spPr bwMode="auto">
          <a:xfrm>
            <a:off x="500034" y="2285992"/>
            <a:ext cx="7572428" cy="2074102"/>
          </a:xfrm>
          <a:prstGeom prst="rect">
            <a:avLst/>
          </a:prstGeom>
          <a:noFill/>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71472" y="1000108"/>
            <a:ext cx="7467600" cy="5857892"/>
          </a:xfrm>
        </p:spPr>
        <p:txBody>
          <a:bodyPr>
            <a:normAutofit/>
          </a:bodyPr>
          <a:lstStyle/>
          <a:p>
            <a:pPr algn="just"/>
            <a:r>
              <a:rPr lang="tr-TR" dirty="0" smtClean="0">
                <a:latin typeface="Times New Roman" pitchFamily="18" charset="0"/>
                <a:cs typeface="Times New Roman" pitchFamily="18" charset="0"/>
              </a:rPr>
              <a:t>Soruların öz değerlerine bakılarak, soruların </a:t>
            </a:r>
            <a:r>
              <a:rPr lang="tr-TR" b="1" i="1" dirty="0" smtClean="0">
                <a:latin typeface="Times New Roman" pitchFamily="18" charset="0"/>
                <a:cs typeface="Times New Roman" pitchFamily="18" charset="0"/>
              </a:rPr>
              <a:t>3 faktörde</a:t>
            </a:r>
            <a:r>
              <a:rPr lang="tr-TR" dirty="0" smtClean="0">
                <a:latin typeface="Times New Roman" pitchFamily="18" charset="0"/>
                <a:cs typeface="Times New Roman" pitchFamily="18" charset="0"/>
              </a:rPr>
              <a:t> toplandığı gözlemlenmiştir.</a:t>
            </a:r>
          </a:p>
          <a:p>
            <a:pPr algn="just"/>
            <a:endParaRPr lang="tr-TR" dirty="0" smtClean="0"/>
          </a:p>
          <a:p>
            <a:pPr algn="just"/>
            <a:endParaRPr lang="tr-TR" dirty="0" smtClean="0"/>
          </a:p>
          <a:p>
            <a:pPr algn="just"/>
            <a:endParaRPr lang="tr-TR" dirty="0" smtClean="0"/>
          </a:p>
          <a:p>
            <a:pPr algn="just"/>
            <a:endParaRPr lang="tr-TR" dirty="0" smtClean="0"/>
          </a:p>
          <a:p>
            <a:pPr algn="just"/>
            <a:endParaRPr lang="tr-TR" dirty="0" smtClean="0"/>
          </a:p>
          <a:p>
            <a:pPr algn="just"/>
            <a:endParaRPr lang="tr-TR" dirty="0" smtClean="0"/>
          </a:p>
          <a:p>
            <a:pPr algn="just"/>
            <a:endParaRPr lang="tr-TR" dirty="0" smtClean="0"/>
          </a:p>
          <a:p>
            <a:pPr algn="just"/>
            <a:endParaRPr lang="tr-TR" dirty="0" smtClean="0"/>
          </a:p>
          <a:p>
            <a:pPr algn="just"/>
            <a:endParaRPr lang="tr-TR" dirty="0" smtClean="0"/>
          </a:p>
          <a:p>
            <a:pPr algn="just"/>
            <a:r>
              <a:rPr lang="tr-TR" dirty="0" smtClean="0">
                <a:latin typeface="Times New Roman" pitchFamily="18" charset="0"/>
                <a:cs typeface="Times New Roman" pitchFamily="18" charset="0"/>
              </a:rPr>
              <a:t>Bu faktörlerin demografik sorulara göre normallik testleri yapılmıştır.</a:t>
            </a:r>
          </a:p>
          <a:p>
            <a:endParaRPr lang="tr-TR" dirty="0"/>
          </a:p>
        </p:txBody>
      </p:sp>
      <p:graphicFrame>
        <p:nvGraphicFramePr>
          <p:cNvPr id="4" name="3 Tablo"/>
          <p:cNvGraphicFramePr>
            <a:graphicFrameLocks noGrp="1"/>
          </p:cNvGraphicFramePr>
          <p:nvPr/>
        </p:nvGraphicFramePr>
        <p:xfrm>
          <a:off x="562519" y="2071678"/>
          <a:ext cx="7724257" cy="3500462"/>
        </p:xfrm>
        <a:graphic>
          <a:graphicData uri="http://schemas.openxmlformats.org/drawingml/2006/table">
            <a:tbl>
              <a:tblPr/>
              <a:tblGrid>
                <a:gridCol w="2574207"/>
                <a:gridCol w="2575025"/>
                <a:gridCol w="2575025"/>
              </a:tblGrid>
              <a:tr h="519423">
                <a:tc>
                  <a:txBody>
                    <a:bodyPr/>
                    <a:lstStyle/>
                    <a:p>
                      <a:pPr algn="ctr">
                        <a:lnSpc>
                          <a:spcPct val="115000"/>
                        </a:lnSpc>
                        <a:spcAft>
                          <a:spcPts val="0"/>
                        </a:spcAft>
                      </a:pP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b="1" dirty="0">
                          <a:latin typeface="Times New Roman" pitchFamily="18" charset="0"/>
                          <a:ea typeface="Calibri"/>
                          <a:cs typeface="Times New Roman" pitchFamily="18" charset="0"/>
                        </a:rPr>
                        <a:t>ONLİNE SÜRESİ</a:t>
                      </a:r>
                      <a:endParaRPr lang="tr-TR" sz="1400" dirty="0">
                        <a:latin typeface="Times New Roman" pitchFamily="18" charset="0"/>
                        <a:ea typeface="Calibri"/>
                        <a:cs typeface="Times New Roman" pitchFamily="18" charset="0"/>
                      </a:endParaRPr>
                    </a:p>
                  </a:txBody>
                  <a:tcPr marL="88371" marR="883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b="1" dirty="0">
                          <a:latin typeface="Times New Roman" pitchFamily="18" charset="0"/>
                          <a:ea typeface="Calibri"/>
                          <a:cs typeface="Times New Roman" pitchFamily="18" charset="0"/>
                        </a:rPr>
                        <a:t>ŞİKÂYETLER</a:t>
                      </a:r>
                      <a:endParaRPr lang="tr-TR" sz="1400" dirty="0">
                        <a:latin typeface="Times New Roman" pitchFamily="18" charset="0"/>
                        <a:ea typeface="Calibri"/>
                        <a:cs typeface="Times New Roman" pitchFamily="18" charset="0"/>
                      </a:endParaRPr>
                    </a:p>
                  </a:txBody>
                  <a:tcPr marL="88371" marR="883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b="1" dirty="0">
                          <a:latin typeface="Times New Roman" pitchFamily="18" charset="0"/>
                          <a:ea typeface="Calibri"/>
                          <a:cs typeface="Times New Roman" pitchFamily="18" charset="0"/>
                        </a:rPr>
                        <a:t>SORUMLULUKLAR</a:t>
                      </a:r>
                      <a:endParaRPr lang="tr-TR" sz="1400" dirty="0">
                        <a:latin typeface="Times New Roman" pitchFamily="18" charset="0"/>
                        <a:ea typeface="Calibri"/>
                        <a:cs typeface="Times New Roman" pitchFamily="18" charset="0"/>
                      </a:endParaRPr>
                    </a:p>
                  </a:txBody>
                  <a:tcPr marL="88371" marR="883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039">
                <a:tc>
                  <a:txBody>
                    <a:bodyPr/>
                    <a:lstStyle/>
                    <a:p>
                      <a:pPr algn="ctr">
                        <a:lnSpc>
                          <a:spcPct val="115000"/>
                        </a:lnSpc>
                        <a:spcAft>
                          <a:spcPts val="0"/>
                        </a:spcAft>
                      </a:pPr>
                      <a:endParaRPr lang="tr-TR" sz="15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2</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3</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4</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5</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6</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8</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9</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10</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11</a:t>
                      </a:r>
                      <a:endParaRPr lang="tr-TR" sz="1400" dirty="0">
                        <a:latin typeface="Times New Roman" pitchFamily="18" charset="0"/>
                        <a:ea typeface="Calibri"/>
                        <a:cs typeface="Times New Roman" pitchFamily="18" charset="0"/>
                      </a:endParaRPr>
                    </a:p>
                  </a:txBody>
                  <a:tcPr marL="88371" marR="883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tr-TR" sz="15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7</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12</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13</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15</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17</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18</a:t>
                      </a:r>
                      <a:endParaRPr lang="tr-TR" sz="1400" dirty="0">
                        <a:latin typeface="Times New Roman" pitchFamily="18" charset="0"/>
                        <a:ea typeface="Calibri"/>
                        <a:cs typeface="Times New Roman" pitchFamily="18" charset="0"/>
                      </a:endParaRPr>
                    </a:p>
                  </a:txBody>
                  <a:tcPr marL="88371" marR="883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tr-TR" sz="15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14</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16</a:t>
                      </a:r>
                      <a:endParaRPr lang="tr-TR" sz="1400" dirty="0">
                        <a:latin typeface="Times New Roman" pitchFamily="18" charset="0"/>
                        <a:ea typeface="Calibri"/>
                        <a:cs typeface="Times New Roman" pitchFamily="18" charset="0"/>
                      </a:endParaRPr>
                    </a:p>
                    <a:p>
                      <a:pPr algn="ctr">
                        <a:lnSpc>
                          <a:spcPct val="115000"/>
                        </a:lnSpc>
                        <a:spcAft>
                          <a:spcPts val="0"/>
                        </a:spcAft>
                      </a:pPr>
                      <a:r>
                        <a:rPr lang="tr-TR" sz="1500" dirty="0">
                          <a:latin typeface="Times New Roman" pitchFamily="18" charset="0"/>
                          <a:ea typeface="Calibri"/>
                          <a:cs typeface="Times New Roman" pitchFamily="18" charset="0"/>
                        </a:rPr>
                        <a:t>SORU 19</a:t>
                      </a:r>
                      <a:endParaRPr lang="tr-TR" sz="1400" dirty="0">
                        <a:latin typeface="Times New Roman" pitchFamily="18" charset="0"/>
                        <a:ea typeface="Calibri"/>
                        <a:cs typeface="Times New Roman" pitchFamily="18" charset="0"/>
                      </a:endParaRPr>
                    </a:p>
                  </a:txBody>
                  <a:tcPr marL="88371" marR="883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71472" y="357166"/>
            <a:ext cx="7467600" cy="1114420"/>
          </a:xfrm>
        </p:spPr>
        <p:txBody>
          <a:bodyPr>
            <a:normAutofit lnSpcReduction="10000"/>
          </a:bodyPr>
          <a:lstStyle/>
          <a:p>
            <a:pPr algn="just"/>
            <a:r>
              <a:rPr lang="tr-TR" b="1" dirty="0" smtClean="0">
                <a:latin typeface="Times New Roman" pitchFamily="18" charset="0"/>
                <a:cs typeface="Times New Roman" pitchFamily="18" charset="0"/>
              </a:rPr>
              <a:t>Cinsiyet</a:t>
            </a:r>
            <a:r>
              <a:rPr lang="tr-TR" dirty="0" smtClean="0">
                <a:latin typeface="Times New Roman" pitchFamily="18" charset="0"/>
                <a:cs typeface="Times New Roman" pitchFamily="18" charset="0"/>
              </a:rPr>
              <a:t> değişkenine </a:t>
            </a:r>
            <a:r>
              <a:rPr lang="tr-TR" b="1" i="1" u="sng" dirty="0" err="1" smtClean="0">
                <a:latin typeface="Times New Roman" pitchFamily="18" charset="0"/>
                <a:cs typeface="Times New Roman" pitchFamily="18" charset="0"/>
              </a:rPr>
              <a:t>Mann</a:t>
            </a:r>
            <a:r>
              <a:rPr lang="tr-TR" b="1" i="1" u="sng" dirty="0" smtClean="0">
                <a:latin typeface="Times New Roman" pitchFamily="18" charset="0"/>
                <a:cs typeface="Times New Roman" pitchFamily="18" charset="0"/>
              </a:rPr>
              <a:t> </a:t>
            </a:r>
            <a:r>
              <a:rPr lang="tr-TR" b="1" i="1" u="sng" dirty="0" err="1" smtClean="0">
                <a:latin typeface="Times New Roman" pitchFamily="18" charset="0"/>
                <a:cs typeface="Times New Roman" pitchFamily="18" charset="0"/>
              </a:rPr>
              <a:t>Whitney</a:t>
            </a:r>
            <a:r>
              <a:rPr lang="tr-TR" b="1" i="1" u="sng" dirty="0" smtClean="0">
                <a:latin typeface="Times New Roman" pitchFamily="18" charset="0"/>
                <a:cs typeface="Times New Roman" pitchFamily="18" charset="0"/>
              </a:rPr>
              <a:t> U Testi</a:t>
            </a:r>
            <a:r>
              <a:rPr lang="tr-TR" dirty="0" smtClean="0">
                <a:latin typeface="Times New Roman" pitchFamily="18" charset="0"/>
                <a:cs typeface="Times New Roman" pitchFamily="18" charset="0"/>
              </a:rPr>
              <a:t> uygulanmıştır. Faktörlere göre cinsiyet değişkenlerine bakılmıştır.</a:t>
            </a:r>
            <a:endParaRPr lang="tr-TR" dirty="0">
              <a:latin typeface="Times New Roman" pitchFamily="18" charset="0"/>
              <a:cs typeface="Times New Roman" pitchFamily="18" charset="0"/>
            </a:endParaRPr>
          </a:p>
        </p:txBody>
      </p:sp>
      <p:graphicFrame>
        <p:nvGraphicFramePr>
          <p:cNvPr id="5" name="4 Tablo"/>
          <p:cNvGraphicFramePr>
            <a:graphicFrameLocks noGrp="1"/>
          </p:cNvGraphicFramePr>
          <p:nvPr/>
        </p:nvGraphicFramePr>
        <p:xfrm>
          <a:off x="214282" y="2000240"/>
          <a:ext cx="8494599" cy="2357456"/>
        </p:xfrm>
        <a:graphic>
          <a:graphicData uri="http://schemas.openxmlformats.org/drawingml/2006/table">
            <a:tbl>
              <a:tblPr/>
              <a:tblGrid>
                <a:gridCol w="928688"/>
                <a:gridCol w="673036"/>
                <a:gridCol w="765875"/>
                <a:gridCol w="765875"/>
                <a:gridCol w="765875"/>
                <a:gridCol w="765875"/>
                <a:gridCol w="765875"/>
                <a:gridCol w="765875"/>
                <a:gridCol w="765875"/>
                <a:gridCol w="765875"/>
                <a:gridCol w="765875"/>
              </a:tblGrid>
              <a:tr h="589364">
                <a:tc rowSpan="2" gridSpan="2">
                  <a:txBody>
                    <a:bodyPr/>
                    <a:lstStyle/>
                    <a:p>
                      <a:pPr algn="ctr">
                        <a:lnSpc>
                          <a:spcPct val="115000"/>
                        </a:lnSpc>
                        <a:spcAft>
                          <a:spcPts val="0"/>
                        </a:spcAft>
                      </a:pPr>
                      <a:endParaRPr lang="tr-TR" sz="1400" dirty="0">
                        <a:latin typeface="Times New Roman"/>
                        <a:ea typeface="Calibri"/>
                        <a:cs typeface="Times New Roman"/>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rowSpan="2"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Online süresi</a:t>
                      </a:r>
                      <a:endParaRPr lang="tr-TR" sz="18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Şikâyetler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Sorumluluklar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r>
              <a:tr h="589364">
                <a:tc gridSpan="2" vMerge="1">
                  <a:txBody>
                    <a:bodyPr/>
                    <a:lstStyle/>
                    <a:p>
                      <a:endParaRPr lang="tr-TR"/>
                    </a:p>
                  </a:txBody>
                  <a:tcPr/>
                </a:tc>
                <a:tc hMerge="1"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589364">
                <a:tc rowSpan="2">
                  <a:txBody>
                    <a:bodyPr/>
                    <a:lstStyle/>
                    <a:p>
                      <a:pPr marL="38100" marR="38100" algn="ctr">
                        <a:lnSpc>
                          <a:spcPts val="1600"/>
                        </a:lnSpc>
                        <a:spcAft>
                          <a:spcPts val="0"/>
                        </a:spcAft>
                      </a:pPr>
                      <a:r>
                        <a:rPr lang="tr-TR" sz="1900" b="1" dirty="0" smtClean="0">
                          <a:solidFill>
                            <a:srgbClr val="000000"/>
                          </a:solidFill>
                          <a:latin typeface="Times New Roman"/>
                          <a:ea typeface="Calibri"/>
                          <a:cs typeface="Times New Roman"/>
                        </a:rPr>
                        <a:t>Cinsiyet</a:t>
                      </a:r>
                      <a:endParaRPr lang="tr-TR" sz="1900" dirty="0">
                        <a:latin typeface="Calibri"/>
                        <a:ea typeface="Calibri"/>
                        <a:cs typeface="Times New Roman"/>
                      </a:endParaRPr>
                    </a:p>
                  </a:txBody>
                  <a:tcPr marL="0" marR="0" marT="0" marB="0" anchor="ctr">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Kadın</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23,00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36,00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0,470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7,00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r>
                        <a:rPr lang="tr-TR" sz="1600" dirty="0" smtClean="0">
                          <a:solidFill>
                            <a:srgbClr val="000000"/>
                          </a:solidFill>
                          <a:highlight>
                            <a:srgbClr val="FFFF00"/>
                          </a:highlight>
                          <a:latin typeface="Times New Roman"/>
                          <a:ea typeface="Calibri"/>
                          <a:cs typeface="Times New Roman"/>
                        </a:rPr>
                        <a:t>0,036</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r>
                        <a:rPr lang="tr-TR" sz="1600" dirty="0" smtClean="0">
                          <a:solidFill>
                            <a:srgbClr val="000000"/>
                          </a:solidFill>
                          <a:highlight>
                            <a:srgbClr val="FFFF00"/>
                          </a:highlight>
                          <a:latin typeface="Times New Roman"/>
                          <a:ea typeface="Calibri"/>
                          <a:cs typeface="Times New Roman"/>
                        </a:rPr>
                        <a:t>0,022</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r>
              <a:tr h="589364">
                <a:tc vMerge="1">
                  <a:txBody>
                    <a:bodyPr/>
                    <a:lstStyle/>
                    <a:p>
                      <a:endParaRPr lang="tr-TR"/>
                    </a:p>
                  </a:txBody>
                  <a:tcPr/>
                </a:tc>
                <a:tc>
                  <a:txBody>
                    <a:bodyPr/>
                    <a:lstStyle/>
                    <a:p>
                      <a:pPr marL="38100" marR="38100" algn="ctr">
                        <a:lnSpc>
                          <a:spcPts val="1600"/>
                        </a:lnSpc>
                        <a:spcAft>
                          <a:spcPts val="0"/>
                        </a:spcAft>
                      </a:pPr>
                      <a:r>
                        <a:rPr lang="tr-TR" sz="1600">
                          <a:solidFill>
                            <a:srgbClr val="000000"/>
                          </a:solidFill>
                          <a:latin typeface="Times New Roman"/>
                          <a:ea typeface="Calibri"/>
                          <a:cs typeface="Times New Roman"/>
                        </a:rPr>
                        <a:t>Erkek</a:t>
                      </a:r>
                      <a:endParaRPr lang="tr-TR" sz="160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24,00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500042"/>
            <a:ext cx="7467600" cy="1257296"/>
          </a:xfrm>
        </p:spPr>
        <p:txBody>
          <a:bodyPr/>
          <a:lstStyle/>
          <a:p>
            <a:pPr algn="just"/>
            <a:r>
              <a:rPr lang="tr-TR" b="1" dirty="0" smtClean="0">
                <a:latin typeface="Times New Roman" pitchFamily="18" charset="0"/>
                <a:cs typeface="Times New Roman" pitchFamily="18" charset="0"/>
              </a:rPr>
              <a:t>Yaş</a:t>
            </a:r>
            <a:r>
              <a:rPr lang="tr-TR" dirty="0" smtClean="0">
                <a:latin typeface="Times New Roman" pitchFamily="18" charset="0"/>
                <a:cs typeface="Times New Roman" pitchFamily="18" charset="0"/>
              </a:rPr>
              <a:t> değişkenine </a:t>
            </a:r>
            <a:r>
              <a:rPr lang="tr-TR" b="1" i="1" u="sng" dirty="0" err="1" smtClean="0">
                <a:latin typeface="Times New Roman" pitchFamily="18" charset="0"/>
                <a:cs typeface="Times New Roman" pitchFamily="18" charset="0"/>
              </a:rPr>
              <a:t>Kruskal</a:t>
            </a:r>
            <a:r>
              <a:rPr lang="tr-TR" b="1" i="1" u="sng" dirty="0" smtClean="0">
                <a:latin typeface="Times New Roman" pitchFamily="18" charset="0"/>
                <a:cs typeface="Times New Roman" pitchFamily="18" charset="0"/>
              </a:rPr>
              <a:t>-</a:t>
            </a:r>
            <a:r>
              <a:rPr lang="tr-TR" b="1" i="1" u="sng" dirty="0" err="1" smtClean="0">
                <a:latin typeface="Times New Roman" pitchFamily="18" charset="0"/>
                <a:cs typeface="Times New Roman" pitchFamily="18" charset="0"/>
              </a:rPr>
              <a:t>Wallis</a:t>
            </a:r>
            <a:r>
              <a:rPr lang="tr-TR" b="1" i="1" u="sng" dirty="0" smtClean="0">
                <a:latin typeface="Times New Roman" pitchFamily="18" charset="0"/>
                <a:cs typeface="Times New Roman" pitchFamily="18" charset="0"/>
              </a:rPr>
              <a:t> Testi</a:t>
            </a:r>
            <a:r>
              <a:rPr lang="tr-TR" dirty="0" smtClean="0">
                <a:latin typeface="Times New Roman" pitchFamily="18" charset="0"/>
                <a:cs typeface="Times New Roman" pitchFamily="18" charset="0"/>
              </a:rPr>
              <a:t> uygulanmıştır. Faktörlere göre yaş değişkenlerine bakılmıştır. </a:t>
            </a:r>
            <a:endParaRPr lang="tr-TR"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214283" y="2285992"/>
          <a:ext cx="8501122" cy="3044832"/>
        </p:xfrm>
        <a:graphic>
          <a:graphicData uri="http://schemas.openxmlformats.org/drawingml/2006/table">
            <a:tbl>
              <a:tblPr/>
              <a:tblGrid>
                <a:gridCol w="928130"/>
                <a:gridCol w="928130"/>
                <a:gridCol w="738318"/>
                <a:gridCol w="738318"/>
                <a:gridCol w="738318"/>
                <a:gridCol w="738318"/>
                <a:gridCol w="738318"/>
                <a:gridCol w="738318"/>
                <a:gridCol w="738318"/>
                <a:gridCol w="738318"/>
                <a:gridCol w="738318"/>
              </a:tblGrid>
              <a:tr h="404815">
                <a:tc rowSpan="2" gridSpan="2">
                  <a:txBody>
                    <a:bodyPr/>
                    <a:lstStyle/>
                    <a:p>
                      <a:pPr algn="ctr">
                        <a:lnSpc>
                          <a:spcPct val="115000"/>
                        </a:lnSpc>
                        <a:spcAft>
                          <a:spcPts val="0"/>
                        </a:spcAft>
                      </a:pPr>
                      <a:endParaRPr lang="tr-TR" sz="1400" dirty="0">
                        <a:latin typeface="Times New Roman"/>
                        <a:ea typeface="Calibri"/>
                        <a:cs typeface="Times New Roman"/>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rowSpan="2" hMerge="1">
                  <a:txBody>
                    <a:bodyPr/>
                    <a:lstStyle/>
                    <a:p>
                      <a:endParaRPr lang="tr-TR"/>
                    </a:p>
                  </a:txBody>
                  <a:tcPr/>
                </a:tc>
                <a:tc gridSpan="3">
                  <a:txBody>
                    <a:bodyPr/>
                    <a:lstStyle/>
                    <a:p>
                      <a:pPr marL="38100" marR="38100" algn="ctr">
                        <a:lnSpc>
                          <a:spcPts val="1600"/>
                        </a:lnSpc>
                        <a:spcAft>
                          <a:spcPts val="0"/>
                        </a:spcAft>
                      </a:pPr>
                      <a:endParaRPr lang="tr-TR" sz="14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Online süresi</a:t>
                      </a:r>
                    </a:p>
                    <a:p>
                      <a:pPr marL="38100" marR="38100" algn="ctr">
                        <a:lnSpc>
                          <a:spcPts val="1600"/>
                        </a:lnSpc>
                        <a:spcAft>
                          <a:spcPts val="0"/>
                        </a:spcAft>
                      </a:pPr>
                      <a:endParaRPr lang="tr-TR" sz="13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4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Şikâyetler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4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Sorumluluklar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r>
              <a:tr h="404815">
                <a:tc gridSpan="2" vMerge="1">
                  <a:txBody>
                    <a:bodyPr/>
                    <a:lstStyle/>
                    <a:p>
                      <a:endParaRPr lang="tr-TR"/>
                    </a:p>
                  </a:txBody>
                  <a:tcPr/>
                </a:tc>
                <a:tc hMerge="1" vMerge="1">
                  <a:txBody>
                    <a:bodyPr/>
                    <a:lstStyle/>
                    <a:p>
                      <a:endParaRPr lang="tr-TR"/>
                    </a:p>
                  </a:txBody>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3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404815">
                <a:tc rowSpan="3">
                  <a:txBody>
                    <a:bodyPr/>
                    <a:lstStyle/>
                    <a:p>
                      <a:pPr marL="38100" marR="38100" algn="ctr">
                        <a:lnSpc>
                          <a:spcPts val="1600"/>
                        </a:lnSpc>
                        <a:spcAft>
                          <a:spcPts val="0"/>
                        </a:spcAft>
                      </a:pPr>
                      <a:r>
                        <a:rPr lang="tr-TR" sz="1900" b="1" dirty="0">
                          <a:solidFill>
                            <a:srgbClr val="000000"/>
                          </a:solidFill>
                          <a:latin typeface="Times New Roman"/>
                          <a:ea typeface="Calibri"/>
                          <a:cs typeface="Times New Roman"/>
                        </a:rPr>
                        <a:t>Yaş</a:t>
                      </a:r>
                      <a:endParaRPr lang="tr-TR" sz="1900" dirty="0">
                        <a:latin typeface="Calibri"/>
                        <a:ea typeface="Calibri"/>
                        <a:cs typeface="Times New Roman"/>
                      </a:endParaRPr>
                    </a:p>
                  </a:txBody>
                  <a:tcPr marL="0" marR="0" marT="0" marB="0" anchor="ctr">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20 </a:t>
                      </a:r>
                      <a:r>
                        <a:rPr lang="tr-TR" sz="1600" dirty="0">
                          <a:solidFill>
                            <a:srgbClr val="000000"/>
                          </a:solidFill>
                          <a:latin typeface="Times New Roman"/>
                          <a:ea typeface="Calibri"/>
                          <a:cs typeface="Times New Roman"/>
                        </a:rPr>
                        <a:t>yaş altı</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36,00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0.684</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7,50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14,00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0,617</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0.818</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r>
              <a:tr h="404815">
                <a:tc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20-24 </a:t>
                      </a:r>
                      <a:r>
                        <a:rPr lang="tr-TR" sz="1600" dirty="0">
                          <a:solidFill>
                            <a:srgbClr val="000000"/>
                          </a:solidFill>
                          <a:latin typeface="Times New Roman"/>
                          <a:ea typeface="Calibri"/>
                          <a:cs typeface="Times New Roman"/>
                        </a:rPr>
                        <a:t>yaş</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24,00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4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809632">
                <a:tc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24 </a:t>
                      </a:r>
                      <a:r>
                        <a:rPr lang="tr-TR" sz="1600" dirty="0">
                          <a:solidFill>
                            <a:srgbClr val="000000"/>
                          </a:solidFill>
                          <a:latin typeface="Times New Roman"/>
                          <a:ea typeface="Calibri"/>
                          <a:cs typeface="Times New Roman"/>
                        </a:rPr>
                        <a:t>yaş üzeri</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35,00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endParaRPr lang="tr-TR" sz="14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4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ransition>
    <p:pull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00034" y="428604"/>
            <a:ext cx="7467600" cy="1257296"/>
          </a:xfrm>
        </p:spPr>
        <p:txBody>
          <a:bodyPr/>
          <a:lstStyle/>
          <a:p>
            <a:r>
              <a:rPr lang="tr-TR" b="1" dirty="0" smtClean="0">
                <a:latin typeface="Times New Roman" pitchFamily="18" charset="0"/>
                <a:cs typeface="Times New Roman" pitchFamily="18" charset="0"/>
              </a:rPr>
              <a:t>Bölüm</a:t>
            </a:r>
            <a:r>
              <a:rPr lang="tr-TR" dirty="0" smtClean="0">
                <a:latin typeface="Times New Roman" pitchFamily="18" charset="0"/>
                <a:cs typeface="Times New Roman" pitchFamily="18" charset="0"/>
              </a:rPr>
              <a:t> değişkenine </a:t>
            </a:r>
            <a:r>
              <a:rPr lang="tr-TR" b="1" i="1" u="sng" dirty="0" err="1" smtClean="0">
                <a:latin typeface="Times New Roman" pitchFamily="18" charset="0"/>
                <a:cs typeface="Times New Roman" pitchFamily="18" charset="0"/>
              </a:rPr>
              <a:t>Kruskal</a:t>
            </a:r>
            <a:r>
              <a:rPr lang="tr-TR" b="1" i="1" u="sng" dirty="0" smtClean="0">
                <a:latin typeface="Times New Roman" pitchFamily="18" charset="0"/>
                <a:cs typeface="Times New Roman" pitchFamily="18" charset="0"/>
              </a:rPr>
              <a:t>-</a:t>
            </a:r>
            <a:r>
              <a:rPr lang="tr-TR" b="1" i="1" u="sng" dirty="0" err="1" smtClean="0">
                <a:latin typeface="Times New Roman" pitchFamily="18" charset="0"/>
                <a:cs typeface="Times New Roman" pitchFamily="18" charset="0"/>
              </a:rPr>
              <a:t>Wallis</a:t>
            </a:r>
            <a:r>
              <a:rPr lang="tr-TR" b="1" i="1" u="sng" dirty="0" smtClean="0">
                <a:latin typeface="Times New Roman" pitchFamily="18" charset="0"/>
                <a:cs typeface="Times New Roman" pitchFamily="18" charset="0"/>
              </a:rPr>
              <a:t> Testi</a:t>
            </a:r>
            <a:r>
              <a:rPr lang="tr-TR" dirty="0" smtClean="0">
                <a:latin typeface="Times New Roman" pitchFamily="18" charset="0"/>
                <a:cs typeface="Times New Roman" pitchFamily="18" charset="0"/>
              </a:rPr>
              <a:t> uygulanmıştır. Faktörlere göre bölüm değişkenlerine bakılmıştır</a:t>
            </a:r>
            <a:r>
              <a:rPr lang="tr-TR" dirty="0" smtClean="0"/>
              <a:t>.</a:t>
            </a:r>
            <a:endParaRPr lang="tr-TR" dirty="0"/>
          </a:p>
        </p:txBody>
      </p:sp>
      <p:graphicFrame>
        <p:nvGraphicFramePr>
          <p:cNvPr id="4" name="3 Tablo"/>
          <p:cNvGraphicFramePr>
            <a:graphicFrameLocks noGrp="1"/>
          </p:cNvGraphicFramePr>
          <p:nvPr/>
        </p:nvGraphicFramePr>
        <p:xfrm>
          <a:off x="357158" y="1857364"/>
          <a:ext cx="8286808" cy="4051615"/>
        </p:xfrm>
        <a:graphic>
          <a:graphicData uri="http://schemas.openxmlformats.org/drawingml/2006/table">
            <a:tbl>
              <a:tblPr/>
              <a:tblGrid>
                <a:gridCol w="1095528"/>
                <a:gridCol w="1095528"/>
                <a:gridCol w="737899"/>
                <a:gridCol w="642942"/>
                <a:gridCol w="571504"/>
                <a:gridCol w="714380"/>
                <a:gridCol w="714380"/>
                <a:gridCol w="557616"/>
                <a:gridCol w="785775"/>
                <a:gridCol w="785775"/>
                <a:gridCol w="585481"/>
              </a:tblGrid>
              <a:tr h="344201">
                <a:tc rowSpan="2" gridSpan="2">
                  <a:txBody>
                    <a:bodyPr/>
                    <a:lstStyle/>
                    <a:p>
                      <a:pPr algn="ctr">
                        <a:lnSpc>
                          <a:spcPct val="115000"/>
                        </a:lnSpc>
                        <a:spcAft>
                          <a:spcPts val="0"/>
                        </a:spcAft>
                      </a:pPr>
                      <a:endParaRPr lang="tr-TR" sz="1300" dirty="0">
                        <a:latin typeface="Times New Roman"/>
                        <a:ea typeface="Calibri"/>
                        <a:cs typeface="Times New Roman"/>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rowSpan="2" hMerge="1">
                  <a:txBody>
                    <a:bodyPr/>
                    <a:lstStyle/>
                    <a:p>
                      <a:endParaRPr lang="tr-TR"/>
                    </a:p>
                  </a:txBody>
                  <a:tcPr/>
                </a:tc>
                <a:tc gridSpan="3">
                  <a:txBody>
                    <a:bodyPr/>
                    <a:lstStyle/>
                    <a:p>
                      <a:pPr marL="38100" marR="38100" algn="ctr">
                        <a:lnSpc>
                          <a:spcPts val="1600"/>
                        </a:lnSpc>
                        <a:spcAft>
                          <a:spcPts val="0"/>
                        </a:spcAft>
                      </a:pPr>
                      <a:endParaRPr lang="tr-TR" sz="1600" b="1" dirty="0" smtClean="0">
                        <a:solidFill>
                          <a:srgbClr val="000000"/>
                        </a:solidFill>
                        <a:latin typeface="Times New Roman"/>
                        <a:ea typeface="Calibri"/>
                        <a:cs typeface="Times New Roman"/>
                      </a:endParaRPr>
                    </a:p>
                    <a:p>
                      <a:pPr marL="38100" marR="38100" algn="ctr">
                        <a:lnSpc>
                          <a:spcPts val="1600"/>
                        </a:lnSpc>
                        <a:spcAft>
                          <a:spcPts val="0"/>
                        </a:spcAft>
                      </a:pPr>
                      <a:r>
                        <a:rPr lang="tr-TR" sz="1600" b="1" dirty="0" err="1" smtClean="0">
                          <a:solidFill>
                            <a:srgbClr val="000000"/>
                          </a:solidFill>
                          <a:latin typeface="Times New Roman"/>
                          <a:ea typeface="Calibri"/>
                          <a:cs typeface="Times New Roman"/>
                        </a:rPr>
                        <a:t>Onlinesüresi</a:t>
                      </a:r>
                      <a:endParaRPr lang="tr-TR" sz="1600" b="1"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b="1" dirty="0" smtClean="0">
                        <a:solidFill>
                          <a:srgbClr val="000000"/>
                        </a:solidFill>
                        <a:latin typeface="Times New Roman"/>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600" b="1" dirty="0" smtClean="0">
                        <a:solidFill>
                          <a:srgbClr val="000000"/>
                        </a:solidFill>
                        <a:latin typeface="Times New Roman"/>
                        <a:ea typeface="Calibri"/>
                        <a:cs typeface="Times New Roman"/>
                      </a:endParaRPr>
                    </a:p>
                    <a:p>
                      <a:pPr marL="38100" marR="38100" algn="ctr">
                        <a:lnSpc>
                          <a:spcPts val="1600"/>
                        </a:lnSpc>
                        <a:spcAft>
                          <a:spcPts val="0"/>
                        </a:spcAft>
                      </a:pPr>
                      <a:r>
                        <a:rPr lang="tr-TR" sz="1600" b="1" dirty="0" smtClean="0">
                          <a:solidFill>
                            <a:srgbClr val="000000"/>
                          </a:solidFill>
                          <a:latin typeface="Times New Roman"/>
                          <a:ea typeface="Calibri"/>
                          <a:cs typeface="Times New Roman"/>
                        </a:rPr>
                        <a:t>Şikâyetler</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600" b="1" dirty="0" smtClean="0">
                        <a:solidFill>
                          <a:srgbClr val="000000"/>
                        </a:solidFill>
                        <a:latin typeface="Times New Roman"/>
                        <a:ea typeface="Calibri"/>
                        <a:cs typeface="Times New Roman"/>
                      </a:endParaRPr>
                    </a:p>
                    <a:p>
                      <a:pPr marL="38100" marR="38100" algn="ctr">
                        <a:lnSpc>
                          <a:spcPts val="1600"/>
                        </a:lnSpc>
                        <a:spcAft>
                          <a:spcPts val="0"/>
                        </a:spcAft>
                      </a:pPr>
                      <a:r>
                        <a:rPr lang="tr-TR" sz="1600" b="1" dirty="0" smtClean="0">
                          <a:solidFill>
                            <a:srgbClr val="000000"/>
                          </a:solidFill>
                          <a:latin typeface="Times New Roman"/>
                          <a:ea typeface="Calibri"/>
                          <a:cs typeface="Times New Roman"/>
                        </a:rPr>
                        <a:t>Sorumluluklar</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r>
              <a:tr h="688403">
                <a:tc gridSpan="2" vMerge="1">
                  <a:txBody>
                    <a:bodyPr/>
                    <a:lstStyle/>
                    <a:p>
                      <a:endParaRPr lang="tr-TR"/>
                    </a:p>
                  </a:txBody>
                  <a:tcPr/>
                </a:tc>
                <a:tc hMerge="1"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688403">
                <a:tc rowSpan="4">
                  <a:txBody>
                    <a:bodyPr/>
                    <a:lstStyle/>
                    <a:p>
                      <a:pPr marL="38100" marR="38100" algn="ctr">
                        <a:lnSpc>
                          <a:spcPts val="1600"/>
                        </a:lnSpc>
                        <a:spcAft>
                          <a:spcPts val="0"/>
                        </a:spcAft>
                      </a:pPr>
                      <a:r>
                        <a:rPr lang="tr-TR" sz="1800" b="1" dirty="0">
                          <a:solidFill>
                            <a:srgbClr val="000000"/>
                          </a:solidFill>
                          <a:latin typeface="Times New Roman"/>
                          <a:ea typeface="Calibri"/>
                          <a:cs typeface="Times New Roman"/>
                        </a:rPr>
                        <a:t>Bölüm</a:t>
                      </a:r>
                      <a:endParaRPr lang="tr-TR" sz="1800" dirty="0">
                        <a:latin typeface="Calibri"/>
                        <a:ea typeface="Calibri"/>
                        <a:cs typeface="Times New Roman"/>
                      </a:endParaRPr>
                    </a:p>
                  </a:txBody>
                  <a:tcPr marL="0" marR="0" marT="0" marB="0" anchor="ctr">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Coğrafya Bölümü</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0,310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7,00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r>
                        <a:rPr lang="tr-TR" sz="1600" dirty="0" smtClean="0">
                          <a:solidFill>
                            <a:srgbClr val="000000"/>
                          </a:solidFill>
                          <a:highlight>
                            <a:srgbClr val="FFFF00"/>
                          </a:highlight>
                          <a:latin typeface="Times New Roman"/>
                          <a:ea typeface="Calibri"/>
                          <a:cs typeface="Times New Roman"/>
                        </a:rPr>
                        <a:t>0,030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0,053</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r>
              <a:tr h="688403">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İstatistik Bölümü</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21,50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28,00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ab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19,00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688403">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Kimya    Bölümü</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25,50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29,00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10,50</a:t>
                      </a:r>
                      <a:r>
                        <a:rPr lang="tr-TR" sz="1600" baseline="30000" dirty="0" smtClean="0">
                          <a:solidFill>
                            <a:srgbClr val="000000"/>
                          </a:solidFill>
                          <a:latin typeface="Times New Roman"/>
                          <a:ea typeface="Calibri"/>
                          <a:cs typeface="Times New Roman"/>
                        </a:rPr>
                        <a:t>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14,00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9,00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688403">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Sosyoloji Bölümü</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24,00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35,00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ab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13,00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p:cNvPicPr/>
          <p:nvPr/>
        </p:nvPicPr>
        <p:blipFill>
          <a:blip r:embed="rId2" cstate="print"/>
          <a:srcRect l="4901" t="41251" r="4901" b="2787"/>
          <a:stretch>
            <a:fillRect/>
          </a:stretch>
        </p:blipFill>
        <p:spPr>
          <a:xfrm>
            <a:off x="428596" y="1071546"/>
            <a:ext cx="7663009" cy="5224120"/>
          </a:xfrm>
          <a:prstGeom prst="rect">
            <a:avLst/>
          </a:prstGeom>
          <a:solidFill>
            <a:schemeClr val="bg1">
              <a:lumMod val="65000"/>
            </a:schemeClr>
          </a:solidFill>
        </p:spPr>
      </p:pic>
      <p:sp>
        <p:nvSpPr>
          <p:cNvPr id="5" name="4 Yuvarlatılmış Dikdörtgen"/>
          <p:cNvSpPr/>
          <p:nvPr/>
        </p:nvSpPr>
        <p:spPr>
          <a:xfrm>
            <a:off x="2000232" y="3214686"/>
            <a:ext cx="1143008" cy="428628"/>
          </a:xfrm>
          <a:prstGeom prst="roundRect">
            <a:avLst>
              <a:gd name="adj" fmla="val 50000"/>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rgbClr val="331650"/>
                </a:solidFill>
                <a:latin typeface="Baskerville Old Face" pitchFamily="18" charset="0"/>
                <a:cs typeface="Times New Roman" pitchFamily="18" charset="0"/>
              </a:rPr>
              <a:t>Kimya</a:t>
            </a:r>
            <a:endParaRPr lang="tr-TR" b="1" dirty="0">
              <a:solidFill>
                <a:srgbClr val="331650"/>
              </a:solidFill>
              <a:latin typeface="Baskerville Old Face" pitchFamily="18" charset="0"/>
              <a:cs typeface="Times New Roman" pitchFamily="18" charset="0"/>
            </a:endParaRPr>
          </a:p>
        </p:txBody>
      </p:sp>
      <p:sp>
        <p:nvSpPr>
          <p:cNvPr id="6" name="5 Yuvarlatılmış Dikdörtgen"/>
          <p:cNvSpPr/>
          <p:nvPr/>
        </p:nvSpPr>
        <p:spPr>
          <a:xfrm>
            <a:off x="2071670" y="4429132"/>
            <a:ext cx="1143008" cy="428628"/>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rgbClr val="331650"/>
                </a:solidFill>
                <a:latin typeface="Baskerville Old Face" pitchFamily="18" charset="0"/>
                <a:cs typeface="Times New Roman" pitchFamily="18" charset="0"/>
              </a:rPr>
              <a:t>Kimya</a:t>
            </a:r>
            <a:endParaRPr lang="tr-TR" b="1" dirty="0">
              <a:solidFill>
                <a:srgbClr val="331650"/>
              </a:solidFill>
              <a:latin typeface="Baskerville Old Face" pitchFamily="18" charset="0"/>
              <a:cs typeface="Times New Roman" pitchFamily="18" charset="0"/>
            </a:endParaRPr>
          </a:p>
        </p:txBody>
      </p:sp>
      <p:sp>
        <p:nvSpPr>
          <p:cNvPr id="7" name="6 Yuvarlatılmış Dikdörtgen"/>
          <p:cNvSpPr/>
          <p:nvPr/>
        </p:nvSpPr>
        <p:spPr>
          <a:xfrm>
            <a:off x="2071670" y="5072074"/>
            <a:ext cx="1143008" cy="428628"/>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rgbClr val="331650"/>
                </a:solidFill>
                <a:latin typeface="Baskerville Old Face" pitchFamily="18" charset="0"/>
                <a:cs typeface="Times New Roman" pitchFamily="18" charset="0"/>
              </a:rPr>
              <a:t>Kimya</a:t>
            </a:r>
            <a:endParaRPr lang="tr-TR" b="1" dirty="0">
              <a:solidFill>
                <a:srgbClr val="331650"/>
              </a:solidFill>
              <a:latin typeface="Baskerville Old Face" pitchFamily="18" charset="0"/>
              <a:cs typeface="Times New Roman" pitchFamily="18" charset="0"/>
            </a:endParaRPr>
          </a:p>
        </p:txBody>
      </p:sp>
      <p:sp>
        <p:nvSpPr>
          <p:cNvPr id="11" name="10 İçerik Yer Tutucusu"/>
          <p:cNvSpPr>
            <a:spLocks noGrp="1"/>
          </p:cNvSpPr>
          <p:nvPr>
            <p:ph sz="quarter" idx="1"/>
          </p:nvPr>
        </p:nvSpPr>
        <p:spPr>
          <a:xfrm>
            <a:off x="214282" y="142852"/>
            <a:ext cx="8501122" cy="1000132"/>
          </a:xfrm>
        </p:spPr>
        <p:txBody>
          <a:bodyPr>
            <a:normAutofit/>
          </a:bodyPr>
          <a:lstStyle/>
          <a:p>
            <a:r>
              <a:rPr lang="tr-TR" dirty="0" smtClean="0">
                <a:latin typeface="Times New Roman" pitchFamily="18" charset="0"/>
                <a:cs typeface="Times New Roman" pitchFamily="18" charset="0"/>
              </a:rPr>
              <a:t>Şikâyetler faktörüne göre </a:t>
            </a:r>
            <a:r>
              <a:rPr lang="tr-TR" b="1" dirty="0" smtClean="0">
                <a:latin typeface="Times New Roman" pitchFamily="18" charset="0"/>
                <a:cs typeface="Times New Roman" pitchFamily="18" charset="0"/>
              </a:rPr>
              <a:t>Coğrafya Bölümü </a:t>
            </a:r>
            <a:r>
              <a:rPr lang="tr-TR" dirty="0" smtClean="0">
                <a:latin typeface="Times New Roman" pitchFamily="18" charset="0"/>
                <a:cs typeface="Times New Roman" pitchFamily="18" charset="0"/>
              </a:rPr>
              <a:t>ile </a:t>
            </a:r>
            <a:r>
              <a:rPr lang="tr-TR" b="1" dirty="0" smtClean="0">
                <a:latin typeface="Times New Roman" pitchFamily="18" charset="0"/>
                <a:cs typeface="Times New Roman" pitchFamily="18" charset="0"/>
              </a:rPr>
              <a:t>Kimya Bölümü </a:t>
            </a:r>
            <a:r>
              <a:rPr lang="tr-TR" dirty="0" smtClean="0">
                <a:latin typeface="Times New Roman" pitchFamily="18" charset="0"/>
                <a:cs typeface="Times New Roman" pitchFamily="18" charset="0"/>
              </a:rPr>
              <a:t>arasında %5 önem düzeyinde önemli bir farklılık bulunmuştur.</a:t>
            </a:r>
            <a:endParaRPr lang="tr-TR" dirty="0">
              <a:latin typeface="Times New Roman" pitchFamily="18" charset="0"/>
              <a:cs typeface="Times New Roman" pitchFamily="18" charset="0"/>
            </a:endParaRPr>
          </a:p>
        </p:txBody>
      </p:sp>
    </p:spTree>
  </p:cSld>
  <p:clrMapOvr>
    <a:masterClrMapping/>
  </p:clrMapOvr>
  <p:transition>
    <p:pull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57158" y="214290"/>
            <a:ext cx="7467600" cy="4873752"/>
          </a:xfrm>
        </p:spPr>
        <p:txBody>
          <a:bodyPr/>
          <a:lstStyle/>
          <a:p>
            <a:r>
              <a:rPr lang="tr-TR" b="1" dirty="0" smtClean="0">
                <a:latin typeface="Times New Roman" pitchFamily="18" charset="0"/>
                <a:cs typeface="Times New Roman" pitchFamily="18" charset="0"/>
              </a:rPr>
              <a:t>Sınıf</a:t>
            </a:r>
            <a:r>
              <a:rPr lang="tr-TR" dirty="0" smtClean="0">
                <a:latin typeface="Times New Roman" pitchFamily="18" charset="0"/>
                <a:cs typeface="Times New Roman" pitchFamily="18" charset="0"/>
              </a:rPr>
              <a:t> değişkenine </a:t>
            </a:r>
            <a:r>
              <a:rPr lang="tr-TR" b="1" i="1" u="sng" dirty="0" err="1" smtClean="0">
                <a:latin typeface="Times New Roman" pitchFamily="18" charset="0"/>
                <a:cs typeface="Times New Roman" pitchFamily="18" charset="0"/>
              </a:rPr>
              <a:t>Kruskal</a:t>
            </a:r>
            <a:r>
              <a:rPr lang="tr-TR" b="1" i="1" u="sng" dirty="0" smtClean="0">
                <a:latin typeface="Times New Roman" pitchFamily="18" charset="0"/>
                <a:cs typeface="Times New Roman" pitchFamily="18" charset="0"/>
              </a:rPr>
              <a:t>-</a:t>
            </a:r>
            <a:r>
              <a:rPr lang="tr-TR" b="1" i="1" u="sng" dirty="0" err="1" smtClean="0">
                <a:latin typeface="Times New Roman" pitchFamily="18" charset="0"/>
                <a:cs typeface="Times New Roman" pitchFamily="18" charset="0"/>
              </a:rPr>
              <a:t>Wallis</a:t>
            </a:r>
            <a:r>
              <a:rPr lang="tr-TR" b="1" i="1" u="sng" dirty="0" smtClean="0">
                <a:latin typeface="Times New Roman" pitchFamily="18" charset="0"/>
                <a:cs typeface="Times New Roman" pitchFamily="18" charset="0"/>
              </a:rPr>
              <a:t> Testi</a:t>
            </a:r>
            <a:r>
              <a:rPr lang="tr-TR" dirty="0" smtClean="0">
                <a:latin typeface="Times New Roman" pitchFamily="18" charset="0"/>
                <a:cs typeface="Times New Roman" pitchFamily="18" charset="0"/>
              </a:rPr>
              <a:t> uygulanmıştır. Faktörlere göre sınıf değişkenlerine bakılmıştır.</a:t>
            </a:r>
            <a:endParaRPr lang="tr-TR"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214282" y="1928802"/>
          <a:ext cx="8558928" cy="3668503"/>
        </p:xfrm>
        <a:graphic>
          <a:graphicData uri="http://schemas.openxmlformats.org/drawingml/2006/table">
            <a:tbl>
              <a:tblPr/>
              <a:tblGrid>
                <a:gridCol w="1070488"/>
                <a:gridCol w="1070488"/>
                <a:gridCol w="713658"/>
                <a:gridCol w="713658"/>
                <a:gridCol w="712948"/>
                <a:gridCol w="712948"/>
                <a:gridCol w="712948"/>
                <a:gridCol w="712948"/>
                <a:gridCol w="712948"/>
                <a:gridCol w="712948"/>
                <a:gridCol w="712948"/>
              </a:tblGrid>
              <a:tr h="489861">
                <a:tc rowSpan="2" gridSpan="2">
                  <a:txBody>
                    <a:bodyPr/>
                    <a:lstStyle/>
                    <a:p>
                      <a:pPr algn="ctr">
                        <a:lnSpc>
                          <a:spcPct val="115000"/>
                        </a:lnSpc>
                        <a:spcAft>
                          <a:spcPts val="0"/>
                        </a:spcAft>
                      </a:pPr>
                      <a:endParaRPr lang="tr-TR" sz="1400" dirty="0">
                        <a:latin typeface="Times New Roman"/>
                        <a:ea typeface="Calibri"/>
                        <a:cs typeface="Times New Roman"/>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rowSpan="2"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Online süresi</a:t>
                      </a:r>
                    </a:p>
                    <a:p>
                      <a:pPr marL="38100" marR="38100" algn="ctr">
                        <a:lnSpc>
                          <a:spcPts val="1600"/>
                        </a:lnSpc>
                        <a:spcAft>
                          <a:spcPts val="0"/>
                        </a:spcAft>
                      </a:pPr>
                      <a:endParaRPr lang="tr-TR" sz="18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Şikâyetler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Sorumluluklar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r>
              <a:tr h="489861">
                <a:tc gridSpan="2" vMerge="1">
                  <a:txBody>
                    <a:bodyPr/>
                    <a:lstStyle/>
                    <a:p>
                      <a:endParaRPr lang="tr-TR"/>
                    </a:p>
                  </a:txBody>
                  <a:tcPr/>
                </a:tc>
                <a:tc hMerge="1"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489861">
                <a:tc rowSpan="4">
                  <a:txBody>
                    <a:bodyPr/>
                    <a:lstStyle/>
                    <a:p>
                      <a:pPr marL="38100" marR="38100" algn="ctr">
                        <a:lnSpc>
                          <a:spcPts val="1600"/>
                        </a:lnSpc>
                        <a:spcAft>
                          <a:spcPts val="0"/>
                        </a:spcAft>
                      </a:pPr>
                      <a:r>
                        <a:rPr lang="tr-TR" sz="2000" b="1" dirty="0">
                          <a:solidFill>
                            <a:srgbClr val="000000"/>
                          </a:solidFill>
                          <a:latin typeface="Times New Roman"/>
                          <a:ea typeface="Calibri"/>
                          <a:cs typeface="Times New Roman"/>
                        </a:rPr>
                        <a:t>Sınıf</a:t>
                      </a:r>
                      <a:endParaRPr lang="tr-TR" sz="2000" dirty="0">
                        <a:latin typeface="Calibri"/>
                        <a:ea typeface="Calibri"/>
                        <a:cs typeface="Times New Roman"/>
                      </a:endParaRPr>
                    </a:p>
                  </a:txBody>
                  <a:tcPr marL="0" marR="0" marT="0" marB="0" anchor="ctr">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1. Sınıf</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28,00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0,386</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16,00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0,520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9,00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0,771</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r>
              <a:tr h="489861">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2. Sınıf</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22,50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489861">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3. Sınıf</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24,00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35,00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7,00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9,00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979720">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4. Sınıf ve üzeri</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26,00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31,00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9,00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14,00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214290"/>
            <a:ext cx="7329510" cy="1185858"/>
          </a:xfrm>
        </p:spPr>
        <p:txBody>
          <a:bodyPr>
            <a:normAutofit lnSpcReduction="10000"/>
          </a:bodyPr>
          <a:lstStyle/>
          <a:p>
            <a:r>
              <a:rPr lang="tr-TR" b="1" dirty="0" smtClean="0">
                <a:latin typeface="Times New Roman" pitchFamily="18" charset="0"/>
                <a:cs typeface="Times New Roman" pitchFamily="18" charset="0"/>
              </a:rPr>
              <a:t>Barınma</a:t>
            </a:r>
            <a:r>
              <a:rPr lang="tr-TR" dirty="0" smtClean="0">
                <a:latin typeface="Times New Roman" pitchFamily="18" charset="0"/>
                <a:cs typeface="Times New Roman" pitchFamily="18" charset="0"/>
              </a:rPr>
              <a:t> değişkenine </a:t>
            </a:r>
            <a:r>
              <a:rPr lang="tr-TR" b="1" i="1" u="sng" dirty="0" err="1" smtClean="0">
                <a:latin typeface="Times New Roman" pitchFamily="18" charset="0"/>
                <a:cs typeface="Times New Roman" pitchFamily="18" charset="0"/>
              </a:rPr>
              <a:t>Kruskal</a:t>
            </a:r>
            <a:r>
              <a:rPr lang="tr-TR" b="1" i="1" u="sng" dirty="0" smtClean="0">
                <a:latin typeface="Times New Roman" pitchFamily="18" charset="0"/>
                <a:cs typeface="Times New Roman" pitchFamily="18" charset="0"/>
              </a:rPr>
              <a:t>-</a:t>
            </a:r>
            <a:r>
              <a:rPr lang="tr-TR" b="1" i="1" u="sng" dirty="0" err="1" smtClean="0">
                <a:latin typeface="Times New Roman" pitchFamily="18" charset="0"/>
                <a:cs typeface="Times New Roman" pitchFamily="18" charset="0"/>
              </a:rPr>
              <a:t>Wallis</a:t>
            </a:r>
            <a:r>
              <a:rPr lang="tr-TR" b="1" i="1" u="sng" dirty="0" smtClean="0">
                <a:latin typeface="Times New Roman" pitchFamily="18" charset="0"/>
                <a:cs typeface="Times New Roman" pitchFamily="18" charset="0"/>
              </a:rPr>
              <a:t> Testi</a:t>
            </a:r>
            <a:r>
              <a:rPr lang="tr-TR" dirty="0" smtClean="0">
                <a:latin typeface="Times New Roman" pitchFamily="18" charset="0"/>
                <a:cs typeface="Times New Roman" pitchFamily="18" charset="0"/>
              </a:rPr>
              <a:t> uygulanmıştır. Faktörlere göre barınma değişkenlerine bakılmıştır</a:t>
            </a:r>
            <a:r>
              <a:rPr lang="tr-TR" dirty="0" smtClean="0"/>
              <a:t>.</a:t>
            </a:r>
            <a:endParaRPr lang="tr-TR" dirty="0"/>
          </a:p>
        </p:txBody>
      </p:sp>
      <p:graphicFrame>
        <p:nvGraphicFramePr>
          <p:cNvPr id="4" name="3 Tablo"/>
          <p:cNvGraphicFramePr>
            <a:graphicFrameLocks noGrp="1"/>
          </p:cNvGraphicFramePr>
          <p:nvPr/>
        </p:nvGraphicFramePr>
        <p:xfrm>
          <a:off x="285719" y="1928802"/>
          <a:ext cx="8405848" cy="3214711"/>
        </p:xfrm>
        <a:graphic>
          <a:graphicData uri="http://schemas.openxmlformats.org/drawingml/2006/table">
            <a:tbl>
              <a:tblPr/>
              <a:tblGrid>
                <a:gridCol w="763882"/>
                <a:gridCol w="763882"/>
                <a:gridCol w="763882"/>
                <a:gridCol w="764670"/>
                <a:gridCol w="764670"/>
                <a:gridCol w="763091"/>
                <a:gridCol w="764670"/>
                <a:gridCol w="764670"/>
                <a:gridCol w="763091"/>
                <a:gridCol w="764670"/>
                <a:gridCol w="764670"/>
              </a:tblGrid>
              <a:tr h="535785">
                <a:tc rowSpan="2" gridSpan="2">
                  <a:txBody>
                    <a:bodyPr/>
                    <a:lstStyle/>
                    <a:p>
                      <a:pPr algn="ctr">
                        <a:lnSpc>
                          <a:spcPct val="115000"/>
                        </a:lnSpc>
                        <a:spcAft>
                          <a:spcPts val="0"/>
                        </a:spcAft>
                      </a:pPr>
                      <a:endParaRPr lang="tr-TR" sz="1500">
                        <a:latin typeface="Times New Roman"/>
                        <a:ea typeface="Calibri"/>
                        <a:cs typeface="Times New Roman"/>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rowSpan="2"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err="1" smtClean="0">
                          <a:solidFill>
                            <a:srgbClr val="000000"/>
                          </a:solidFill>
                          <a:latin typeface="Times New Roman"/>
                          <a:ea typeface="Calibri"/>
                          <a:cs typeface="Times New Roman"/>
                        </a:rPr>
                        <a:t>Onlinesüresi</a:t>
                      </a:r>
                      <a:endParaRPr lang="tr-TR" sz="18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Şikâyetler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Sorumluluklar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r>
              <a:tr h="535785">
                <a:tc gridSpan="2" vMerge="1">
                  <a:txBody>
                    <a:bodyPr/>
                    <a:lstStyle/>
                    <a:p>
                      <a:endParaRPr lang="tr-TR"/>
                    </a:p>
                  </a:txBody>
                  <a:tcPr/>
                </a:tc>
                <a:tc hMerge="1"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1071571">
                <a:tc rowSpan="3">
                  <a:txBody>
                    <a:bodyPr/>
                    <a:lstStyle/>
                    <a:p>
                      <a:pPr marL="38100" marR="38100" algn="ctr">
                        <a:lnSpc>
                          <a:spcPts val="1600"/>
                        </a:lnSpc>
                        <a:spcAft>
                          <a:spcPts val="0"/>
                        </a:spcAft>
                      </a:pPr>
                      <a:r>
                        <a:rPr lang="tr-TR" sz="1800" b="1" dirty="0">
                          <a:solidFill>
                            <a:srgbClr val="000000"/>
                          </a:solidFill>
                          <a:latin typeface="Times New Roman"/>
                          <a:ea typeface="Calibri"/>
                          <a:cs typeface="Times New Roman"/>
                        </a:rPr>
                        <a:t>Barınma</a:t>
                      </a:r>
                      <a:endParaRPr lang="tr-TR" sz="1800" dirty="0">
                        <a:latin typeface="Calibri"/>
                        <a:ea typeface="Calibri"/>
                        <a:cs typeface="Times New Roman"/>
                      </a:endParaRPr>
                    </a:p>
                  </a:txBody>
                  <a:tcPr marL="0" marR="0" marT="0" marB="0" anchor="ctr">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Aile Yanı</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23,00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35,00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0,158</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ab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12,00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r>
                        <a:rPr lang="tr-TR" sz="1600" dirty="0" smtClean="0">
                          <a:solidFill>
                            <a:srgbClr val="000000"/>
                          </a:solidFill>
                          <a:highlight>
                            <a:srgbClr val="FFFF00"/>
                          </a:highlight>
                          <a:latin typeface="Times New Roman"/>
                          <a:ea typeface="Calibri"/>
                          <a:cs typeface="Times New Roman"/>
                        </a:rPr>
                        <a:t>0,006</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r>
                        <a:rPr lang="tr-TR" sz="1600" dirty="0" smtClean="0">
                          <a:solidFill>
                            <a:srgbClr val="000000"/>
                          </a:solidFill>
                          <a:highlight>
                            <a:srgbClr val="FFFF00"/>
                          </a:highlight>
                          <a:latin typeface="Times New Roman"/>
                          <a:ea typeface="Calibri"/>
                          <a:cs typeface="Times New Roman"/>
                        </a:rPr>
                        <a:t>0,003</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r>
              <a:tr h="535785">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Ev</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35,00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highlight>
                          <a:srgbClr val="FFFF00"/>
                        </a:highlight>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6,00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535785">
                <a:tc vMerge="1">
                  <a:txBody>
                    <a:bodyPr/>
                    <a:lstStyle/>
                    <a:p>
                      <a:endParaRPr lang="tr-TR"/>
                    </a:p>
                  </a:txBody>
                  <a:tcPr/>
                </a:tc>
                <a:tc>
                  <a:txBody>
                    <a:bodyPr/>
                    <a:lstStyle/>
                    <a:p>
                      <a:pPr marL="38100" marR="38100" algn="ctr">
                        <a:lnSpc>
                          <a:spcPts val="1600"/>
                        </a:lnSpc>
                        <a:spcAft>
                          <a:spcPts val="0"/>
                        </a:spcAft>
                      </a:pPr>
                      <a:r>
                        <a:rPr lang="tr-TR" sz="1600">
                          <a:solidFill>
                            <a:srgbClr val="000000"/>
                          </a:solidFill>
                          <a:latin typeface="Times New Roman"/>
                          <a:ea typeface="Calibri"/>
                          <a:cs typeface="Times New Roman"/>
                        </a:rPr>
                        <a:t>Yurt</a:t>
                      </a:r>
                      <a:endParaRPr lang="tr-TR" sz="160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7,00</a:t>
                      </a:r>
                      <a:r>
                        <a:rPr lang="tr-TR" sz="1600" baseline="30000" dirty="0" smtClean="0">
                          <a:solidFill>
                            <a:srgbClr val="000000"/>
                          </a:solidFill>
                          <a:latin typeface="Times New Roman"/>
                          <a:ea typeface="Calibri"/>
                          <a:cs typeface="Times New Roman"/>
                        </a:rPr>
                        <a:t>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a:t>
                      </a:r>
                      <a:r>
                        <a:rPr lang="tr-TR" sz="1600" baseline="30000" dirty="0" smtClean="0">
                          <a:solidFill>
                            <a:srgbClr val="000000"/>
                          </a:solidFill>
                          <a:latin typeface="Times New Roman"/>
                          <a:ea typeface="Calibri"/>
                          <a:cs typeface="Times New Roman"/>
                        </a:rPr>
                        <a:t>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ransition>
    <p:pull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0"/>
            <a:ext cx="7858180" cy="7500966"/>
          </a:xfrm>
        </p:spPr>
        <p:txBody>
          <a:bodyPr>
            <a:normAutofit/>
          </a:bodyPr>
          <a:lstStyle/>
          <a:p>
            <a:pPr lvl="0"/>
            <a:r>
              <a:rPr lang="tr-TR" dirty="0" smtClean="0">
                <a:latin typeface="Times New Roman" pitchFamily="18" charset="0"/>
                <a:cs typeface="Times New Roman" pitchFamily="18" charset="0"/>
              </a:rPr>
              <a:t>Şikâyetler faktörüne göre </a:t>
            </a:r>
            <a:r>
              <a:rPr lang="tr-TR" b="1" dirty="0" smtClean="0">
                <a:latin typeface="Times New Roman" pitchFamily="18" charset="0"/>
                <a:cs typeface="Times New Roman" pitchFamily="18" charset="0"/>
              </a:rPr>
              <a:t>yurt </a:t>
            </a:r>
            <a:r>
              <a:rPr lang="tr-TR" dirty="0" smtClean="0">
                <a:latin typeface="Times New Roman" pitchFamily="18" charset="0"/>
                <a:cs typeface="Times New Roman" pitchFamily="18" charset="0"/>
              </a:rPr>
              <a:t>ve </a:t>
            </a:r>
            <a:r>
              <a:rPr lang="tr-TR" b="1" dirty="0" smtClean="0">
                <a:latin typeface="Times New Roman" pitchFamily="18" charset="0"/>
                <a:cs typeface="Times New Roman" pitchFamily="18" charset="0"/>
              </a:rPr>
              <a:t>ev </a:t>
            </a:r>
            <a:r>
              <a:rPr lang="tr-TR" dirty="0" smtClean="0">
                <a:latin typeface="Times New Roman" pitchFamily="18" charset="0"/>
                <a:cs typeface="Times New Roman" pitchFamily="18" charset="0"/>
              </a:rPr>
              <a:t>arasında %5 önem düzeyinde önemli bir farklılık bulunmuştur.</a:t>
            </a:r>
          </a:p>
          <a:p>
            <a:pPr lvl="0"/>
            <a:endParaRPr lang="tr-TR" dirty="0" smtClean="0"/>
          </a:p>
          <a:p>
            <a:pPr lvl="0"/>
            <a:endParaRPr lang="tr-TR" dirty="0" smtClean="0"/>
          </a:p>
          <a:p>
            <a:pPr lvl="0"/>
            <a:endParaRPr lang="tr-TR" dirty="0" smtClean="0"/>
          </a:p>
          <a:p>
            <a:pPr lvl="0">
              <a:buNone/>
            </a:pPr>
            <a:endParaRPr lang="tr-TR" dirty="0" smtClean="0"/>
          </a:p>
          <a:p>
            <a:pPr lvl="0">
              <a:buNone/>
            </a:pPr>
            <a:endParaRPr lang="tr-TR" dirty="0" smtClean="0"/>
          </a:p>
          <a:p>
            <a:pPr lvl="0">
              <a:buNone/>
            </a:pPr>
            <a:endParaRPr lang="tr-TR" dirty="0" smtClean="0"/>
          </a:p>
          <a:p>
            <a:r>
              <a:rPr lang="tr-TR" dirty="0" smtClean="0">
                <a:latin typeface="Times New Roman" pitchFamily="18" charset="0"/>
                <a:cs typeface="Times New Roman" pitchFamily="18" charset="0"/>
              </a:rPr>
              <a:t>Sorumluluklar faktörüne göre </a:t>
            </a:r>
            <a:r>
              <a:rPr lang="tr-TR" b="1" dirty="0" smtClean="0">
                <a:latin typeface="Times New Roman" pitchFamily="18" charset="0"/>
                <a:cs typeface="Times New Roman" pitchFamily="18" charset="0"/>
              </a:rPr>
              <a:t>yurt </a:t>
            </a:r>
            <a:r>
              <a:rPr lang="tr-TR" dirty="0" smtClean="0">
                <a:latin typeface="Times New Roman" pitchFamily="18" charset="0"/>
                <a:cs typeface="Times New Roman" pitchFamily="18" charset="0"/>
              </a:rPr>
              <a:t>ve </a:t>
            </a:r>
            <a:r>
              <a:rPr lang="tr-TR" b="1" dirty="0" smtClean="0">
                <a:latin typeface="Times New Roman" pitchFamily="18" charset="0"/>
                <a:cs typeface="Times New Roman" pitchFamily="18" charset="0"/>
              </a:rPr>
              <a:t>ev </a:t>
            </a:r>
            <a:r>
              <a:rPr lang="tr-TR" dirty="0" smtClean="0">
                <a:latin typeface="Times New Roman" pitchFamily="18" charset="0"/>
                <a:cs typeface="Times New Roman" pitchFamily="18" charset="0"/>
              </a:rPr>
              <a:t>arasında %5 önem düzeyinde önemli bir farklılık bulunmuştur.</a:t>
            </a:r>
          </a:p>
          <a:p>
            <a:pPr lvl="0"/>
            <a:endParaRPr lang="tr-TR" dirty="0" smtClean="0"/>
          </a:p>
          <a:p>
            <a:endParaRPr lang="tr-TR" dirty="0"/>
          </a:p>
        </p:txBody>
      </p:sp>
      <p:pic>
        <p:nvPicPr>
          <p:cNvPr id="4" name="3 Resim"/>
          <p:cNvPicPr/>
          <p:nvPr/>
        </p:nvPicPr>
        <p:blipFill>
          <a:blip r:embed="rId2" cstate="print"/>
          <a:srcRect l="12864" t="68963" r="13476" b="448"/>
          <a:stretch>
            <a:fillRect/>
          </a:stretch>
        </p:blipFill>
        <p:spPr>
          <a:xfrm>
            <a:off x="1500166" y="857232"/>
            <a:ext cx="5286412" cy="2357454"/>
          </a:xfrm>
          <a:prstGeom prst="rect">
            <a:avLst/>
          </a:prstGeom>
        </p:spPr>
      </p:pic>
      <p:pic>
        <p:nvPicPr>
          <p:cNvPr id="5" name="4 Resim"/>
          <p:cNvPicPr/>
          <p:nvPr/>
        </p:nvPicPr>
        <p:blipFill>
          <a:blip r:embed="rId3" cstate="print"/>
          <a:srcRect l="12864" t="52802" r="13476" b="1390"/>
          <a:stretch>
            <a:fillRect/>
          </a:stretch>
        </p:blipFill>
        <p:spPr>
          <a:xfrm>
            <a:off x="1714480" y="4313219"/>
            <a:ext cx="5072098" cy="2544805"/>
          </a:xfrm>
          <a:prstGeom prst="rect">
            <a:avLst/>
          </a:prstGeom>
        </p:spPr>
      </p:pic>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57158" y="357166"/>
            <a:ext cx="7467600" cy="4873752"/>
          </a:xfrm>
        </p:spPr>
        <p:txBody>
          <a:bodyPr/>
          <a:lstStyle/>
          <a:p>
            <a:r>
              <a:rPr lang="tr-TR" b="1" dirty="0" smtClean="0">
                <a:latin typeface="Times New Roman" pitchFamily="18" charset="0"/>
                <a:cs typeface="Times New Roman" pitchFamily="18" charset="0"/>
              </a:rPr>
              <a:t>Gelir</a:t>
            </a:r>
            <a:r>
              <a:rPr lang="tr-TR" dirty="0" smtClean="0">
                <a:latin typeface="Times New Roman" pitchFamily="18" charset="0"/>
                <a:cs typeface="Times New Roman" pitchFamily="18" charset="0"/>
              </a:rPr>
              <a:t> değişkenine </a:t>
            </a:r>
            <a:r>
              <a:rPr lang="tr-TR" b="1" i="1" u="sng" dirty="0" err="1" smtClean="0">
                <a:latin typeface="Times New Roman" pitchFamily="18" charset="0"/>
                <a:cs typeface="Times New Roman" pitchFamily="18" charset="0"/>
              </a:rPr>
              <a:t>Kruskal</a:t>
            </a:r>
            <a:r>
              <a:rPr lang="tr-TR" b="1" i="1" u="sng" dirty="0" smtClean="0">
                <a:latin typeface="Times New Roman" pitchFamily="18" charset="0"/>
                <a:cs typeface="Times New Roman" pitchFamily="18" charset="0"/>
              </a:rPr>
              <a:t>-</a:t>
            </a:r>
            <a:r>
              <a:rPr lang="tr-TR" b="1" i="1" u="sng" dirty="0" err="1" smtClean="0">
                <a:latin typeface="Times New Roman" pitchFamily="18" charset="0"/>
                <a:cs typeface="Times New Roman" pitchFamily="18" charset="0"/>
              </a:rPr>
              <a:t>Wallis</a:t>
            </a:r>
            <a:r>
              <a:rPr lang="tr-TR" b="1" i="1" u="sng" dirty="0" smtClean="0">
                <a:latin typeface="Times New Roman" pitchFamily="18" charset="0"/>
                <a:cs typeface="Times New Roman" pitchFamily="18" charset="0"/>
              </a:rPr>
              <a:t> Testi</a:t>
            </a:r>
            <a:r>
              <a:rPr lang="tr-TR" dirty="0" smtClean="0">
                <a:latin typeface="Times New Roman" pitchFamily="18" charset="0"/>
                <a:cs typeface="Times New Roman" pitchFamily="18" charset="0"/>
              </a:rPr>
              <a:t> uygulanmıştır. Faktörlere göre gelir değişkenlerine bakılmıştır.</a:t>
            </a:r>
            <a:endParaRPr lang="tr-TR"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142844" y="2000241"/>
          <a:ext cx="8572565" cy="3624954"/>
        </p:xfrm>
        <a:graphic>
          <a:graphicData uri="http://schemas.openxmlformats.org/drawingml/2006/table">
            <a:tbl>
              <a:tblPr/>
              <a:tblGrid>
                <a:gridCol w="1014319"/>
                <a:gridCol w="1014319"/>
                <a:gridCol w="727103"/>
                <a:gridCol w="727103"/>
                <a:gridCol w="727103"/>
                <a:gridCol w="727103"/>
                <a:gridCol w="727103"/>
                <a:gridCol w="727103"/>
                <a:gridCol w="727103"/>
                <a:gridCol w="727103"/>
                <a:gridCol w="727103"/>
              </a:tblGrid>
              <a:tr h="449039">
                <a:tc rowSpan="2" gridSpan="2">
                  <a:txBody>
                    <a:bodyPr/>
                    <a:lstStyle/>
                    <a:p>
                      <a:pPr algn="ctr">
                        <a:lnSpc>
                          <a:spcPct val="115000"/>
                        </a:lnSpc>
                        <a:spcAft>
                          <a:spcPts val="0"/>
                        </a:spcAft>
                      </a:pPr>
                      <a:endParaRPr lang="tr-TR" sz="1500">
                        <a:latin typeface="Times New Roman"/>
                        <a:ea typeface="Calibri"/>
                        <a:cs typeface="Times New Roman"/>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rowSpan="2"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err="1" smtClean="0">
                          <a:solidFill>
                            <a:srgbClr val="000000"/>
                          </a:solidFill>
                          <a:latin typeface="Times New Roman"/>
                          <a:ea typeface="Calibri"/>
                          <a:cs typeface="Times New Roman"/>
                        </a:rPr>
                        <a:t>Onlinesüresi</a:t>
                      </a: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endParaRPr lang="tr-TR" sz="18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Şikâyetler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gridSpan="3">
                  <a:txBody>
                    <a:bodyPr/>
                    <a:lstStyle/>
                    <a:p>
                      <a:pPr marL="38100" marR="38100" algn="ctr">
                        <a:lnSpc>
                          <a:spcPts val="1600"/>
                        </a:lnSpc>
                        <a:spcAft>
                          <a:spcPts val="0"/>
                        </a:spcAft>
                      </a:pPr>
                      <a:endParaRPr lang="tr-TR" sz="1800" b="1" dirty="0" smtClean="0">
                        <a:solidFill>
                          <a:srgbClr val="000000"/>
                        </a:solidFill>
                        <a:latin typeface="Times New Roman"/>
                        <a:ea typeface="Calibri"/>
                        <a:cs typeface="Times New Roman"/>
                      </a:endParaRPr>
                    </a:p>
                    <a:p>
                      <a:pPr marL="38100" marR="38100" algn="ctr">
                        <a:lnSpc>
                          <a:spcPts val="1600"/>
                        </a:lnSpc>
                        <a:spcAft>
                          <a:spcPts val="0"/>
                        </a:spcAft>
                      </a:pPr>
                      <a:r>
                        <a:rPr lang="tr-TR" sz="1800" b="1" dirty="0" smtClean="0">
                          <a:solidFill>
                            <a:srgbClr val="000000"/>
                          </a:solidFill>
                          <a:latin typeface="Times New Roman"/>
                          <a:ea typeface="Calibri"/>
                          <a:cs typeface="Times New Roman"/>
                        </a:rPr>
                        <a:t>Sorumluluklar</a:t>
                      </a:r>
                      <a:endParaRPr lang="tr-TR"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r>
              <a:tr h="449039">
                <a:tc gridSpan="2" vMerge="1">
                  <a:txBody>
                    <a:bodyPr/>
                    <a:lstStyle/>
                    <a:p>
                      <a:endParaRPr lang="tr-TR"/>
                    </a:p>
                  </a:txBody>
                  <a:tcPr/>
                </a:tc>
                <a:tc hMerge="1"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Median</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err="1" smtClean="0">
                          <a:solidFill>
                            <a:srgbClr val="000000"/>
                          </a:solidFill>
                          <a:latin typeface="Times New Roman"/>
                          <a:ea typeface="Calibri"/>
                          <a:cs typeface="Times New Roman"/>
                        </a:rPr>
                        <a:t>Range</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p</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449039">
                <a:tc rowSpan="3">
                  <a:txBody>
                    <a:bodyPr/>
                    <a:lstStyle/>
                    <a:p>
                      <a:pPr marL="38100" marR="38100" algn="ctr">
                        <a:lnSpc>
                          <a:spcPts val="1600"/>
                        </a:lnSpc>
                        <a:spcAft>
                          <a:spcPts val="0"/>
                        </a:spcAft>
                      </a:pPr>
                      <a:r>
                        <a:rPr lang="tr-TR" sz="2200" b="1" dirty="0" smtClean="0">
                          <a:solidFill>
                            <a:srgbClr val="000000"/>
                          </a:solidFill>
                          <a:latin typeface="Times New Roman"/>
                          <a:ea typeface="Calibri"/>
                          <a:cs typeface="Times New Roman"/>
                        </a:rPr>
                        <a:t>Gelir</a:t>
                      </a:r>
                      <a:endParaRPr lang="tr-TR" sz="2200" dirty="0">
                        <a:latin typeface="Calibri"/>
                        <a:ea typeface="Calibri"/>
                        <a:cs typeface="Times New Roman"/>
                      </a:endParaRPr>
                    </a:p>
                  </a:txBody>
                  <a:tcPr marL="0" marR="0" marT="0" marB="0" anchor="ctr">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400-700 </a:t>
                      </a:r>
                      <a:r>
                        <a:rPr lang="tr-TR" sz="1600" dirty="0">
                          <a:solidFill>
                            <a:srgbClr val="000000"/>
                          </a:solidFill>
                          <a:latin typeface="Times New Roman"/>
                          <a:ea typeface="Calibri"/>
                          <a:cs typeface="Times New Roman"/>
                        </a:rPr>
                        <a:t>TL</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21,00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40,00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0,051</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7,00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22,00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highlight>
                          <a:srgbClr val="FFFF00"/>
                        </a:highlight>
                        <a:latin typeface="Times New Roman"/>
                        <a:ea typeface="Calibri"/>
                        <a:cs typeface="Times New Roman"/>
                      </a:endParaRPr>
                    </a:p>
                    <a:p>
                      <a:pPr marL="38100" marR="38100" algn="ctr">
                        <a:lnSpc>
                          <a:spcPts val="1600"/>
                        </a:lnSpc>
                        <a:spcAft>
                          <a:spcPts val="0"/>
                        </a:spcAft>
                      </a:pPr>
                      <a:r>
                        <a:rPr lang="tr-TR" sz="1600" dirty="0" smtClean="0">
                          <a:solidFill>
                            <a:srgbClr val="000000"/>
                          </a:solidFill>
                          <a:highlight>
                            <a:srgbClr val="FFFF00"/>
                          </a:highlight>
                          <a:latin typeface="Times New Roman"/>
                          <a:ea typeface="Calibri"/>
                          <a:cs typeface="Times New Roman"/>
                        </a:rPr>
                        <a:t>0,007</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0,203</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r>
              <a:tr h="898077">
                <a:tc vMerge="1">
                  <a:txBody>
                    <a:bodyPr/>
                    <a:lstStyle/>
                    <a:p>
                      <a:endParaRPr lang="tr-TR"/>
                    </a:p>
                  </a:txBody>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700-1000 </a:t>
                      </a:r>
                      <a:r>
                        <a:rPr lang="tr-TR" sz="1600" dirty="0">
                          <a:solidFill>
                            <a:srgbClr val="000000"/>
                          </a:solidFill>
                          <a:latin typeface="Times New Roman"/>
                          <a:ea typeface="Calibri"/>
                          <a:cs typeface="Times New Roman"/>
                        </a:rPr>
                        <a:t>TL</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11,00</a:t>
                      </a:r>
                      <a:r>
                        <a:rPr lang="tr-TR" sz="1600" baseline="30000" dirty="0" smtClean="0">
                          <a:solidFill>
                            <a:srgbClr val="000000"/>
                          </a:solidFill>
                          <a:latin typeface="Times New Roman"/>
                          <a:ea typeface="Calibri"/>
                          <a:cs typeface="Times New Roman"/>
                        </a:rPr>
                        <a:t>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16,00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9,00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898077">
                <a:tc vMerge="1">
                  <a:txBody>
                    <a:bodyPr/>
                    <a:lstStyle/>
                    <a:p>
                      <a:endParaRPr lang="tr-TR"/>
                    </a:p>
                  </a:txBody>
                  <a:tcPr/>
                </a:tc>
                <a:tc>
                  <a:txBody>
                    <a:bodyPr/>
                    <a:lstStyle/>
                    <a:p>
                      <a:pPr marL="38100" marR="38100" algn="ctr">
                        <a:lnSpc>
                          <a:spcPts val="1600"/>
                        </a:lnSpc>
                        <a:spcAft>
                          <a:spcPts val="0"/>
                        </a:spcAft>
                      </a:pPr>
                      <a:r>
                        <a:rPr lang="tr-TR" sz="1600" dirty="0">
                          <a:solidFill>
                            <a:srgbClr val="000000"/>
                          </a:solidFill>
                          <a:latin typeface="Times New Roman"/>
                          <a:ea typeface="Calibri"/>
                          <a:cs typeface="Times New Roman"/>
                        </a:rPr>
                        <a:t>1000 TL üzeri</a:t>
                      </a:r>
                      <a:endParaRPr lang="tr-TR" sz="1600" dirty="0">
                        <a:latin typeface="Calibri"/>
                        <a:ea typeface="Calibri"/>
                        <a:cs typeface="Times New Roman"/>
                      </a:endParaRPr>
                    </a:p>
                  </a:txBody>
                  <a:tcPr marL="0" marR="0" marT="0" marB="0" anchor="ctr">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25,00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36,00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8,00</a:t>
                      </a:r>
                      <a:r>
                        <a:rPr lang="tr-TR" sz="1600" baseline="30000" dirty="0" smtClean="0">
                          <a:solidFill>
                            <a:srgbClr val="000000"/>
                          </a:solidFill>
                          <a:latin typeface="Times New Roman"/>
                          <a:ea typeface="Calibri"/>
                          <a:cs typeface="Times New Roman"/>
                        </a:rPr>
                        <a:t>ab</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19,00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5,00</a:t>
                      </a:r>
                      <a:r>
                        <a:rPr lang="tr-TR" sz="1600" baseline="30000" dirty="0" smtClean="0">
                          <a:solidFill>
                            <a:srgbClr val="000000"/>
                          </a:solidFill>
                          <a:latin typeface="Times New Roman"/>
                          <a:ea typeface="Calibri"/>
                          <a:cs typeface="Times New Roman"/>
                        </a:rPr>
                        <a:t>a</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smtClean="0">
                        <a:solidFill>
                          <a:srgbClr val="000000"/>
                        </a:solidFill>
                        <a:latin typeface="Times New Roman"/>
                        <a:ea typeface="Calibri"/>
                        <a:cs typeface="Times New Roman"/>
                      </a:endParaRPr>
                    </a:p>
                    <a:p>
                      <a:pPr marL="38100" marR="38100" algn="ctr">
                        <a:lnSpc>
                          <a:spcPts val="1600"/>
                        </a:lnSpc>
                        <a:spcAft>
                          <a:spcPts val="0"/>
                        </a:spcAft>
                      </a:pPr>
                      <a:r>
                        <a:rPr lang="tr-TR" sz="1600" dirty="0" smtClean="0">
                          <a:solidFill>
                            <a:srgbClr val="000000"/>
                          </a:solidFill>
                          <a:latin typeface="Times New Roman"/>
                          <a:ea typeface="Calibri"/>
                          <a:cs typeface="Times New Roman"/>
                        </a:rPr>
                        <a:t>10,00</a:t>
                      </a:r>
                      <a:endParaRPr lang="tr-TR"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ts val="1600"/>
                        </a:lnSpc>
                        <a:spcAft>
                          <a:spcPts val="0"/>
                        </a:spcAft>
                      </a:pPr>
                      <a:endParaRPr lang="tr-TR" sz="1600" dirty="0">
                        <a:solidFill>
                          <a:srgbClr val="000000"/>
                        </a:solidFill>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ransition>
    <p:pull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428604"/>
            <a:ext cx="7467600" cy="4873752"/>
          </a:xfrm>
        </p:spPr>
        <p:txBody>
          <a:bodyPr/>
          <a:lstStyle/>
          <a:p>
            <a:pPr algn="just"/>
            <a:r>
              <a:rPr lang="tr-TR" dirty="0" smtClean="0">
                <a:latin typeface="Times New Roman" pitchFamily="18" charset="0"/>
                <a:cs typeface="Times New Roman" pitchFamily="18" charset="0"/>
              </a:rPr>
              <a:t>Şikâyetler faktörüne göre </a:t>
            </a:r>
            <a:r>
              <a:rPr lang="tr-TR" b="1" dirty="0" smtClean="0">
                <a:latin typeface="Times New Roman" pitchFamily="18" charset="0"/>
                <a:cs typeface="Times New Roman" pitchFamily="18" charset="0"/>
              </a:rPr>
              <a:t>400-700 </a:t>
            </a:r>
            <a:r>
              <a:rPr lang="tr-TR" b="1" dirty="0" err="1" smtClean="0">
                <a:latin typeface="Times New Roman" pitchFamily="18" charset="0"/>
                <a:cs typeface="Times New Roman" pitchFamily="18" charset="0"/>
              </a:rPr>
              <a:t>tl</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ile </a:t>
            </a:r>
            <a:r>
              <a:rPr lang="tr-TR" b="1" dirty="0" smtClean="0">
                <a:latin typeface="Times New Roman" pitchFamily="18" charset="0"/>
                <a:cs typeface="Times New Roman" pitchFamily="18" charset="0"/>
              </a:rPr>
              <a:t>700-1000 </a:t>
            </a:r>
            <a:r>
              <a:rPr lang="tr-TR" b="1" dirty="0" err="1" smtClean="0">
                <a:latin typeface="Times New Roman" pitchFamily="18" charset="0"/>
                <a:cs typeface="Times New Roman" pitchFamily="18" charset="0"/>
              </a:rPr>
              <a:t>t</a:t>
            </a:r>
            <a:r>
              <a:rPr lang="tr-TR" dirty="0" err="1" smtClean="0">
                <a:latin typeface="Times New Roman" pitchFamily="18" charset="0"/>
                <a:cs typeface="Times New Roman" pitchFamily="18" charset="0"/>
              </a:rPr>
              <a:t>l</a:t>
            </a:r>
            <a:r>
              <a:rPr lang="tr-TR" dirty="0" smtClean="0">
                <a:latin typeface="Times New Roman" pitchFamily="18" charset="0"/>
                <a:cs typeface="Times New Roman" pitchFamily="18" charset="0"/>
              </a:rPr>
              <a:t> gelirleri arasında %5 önem düzeyinde önemli bir farklılık bulunmuştur.</a:t>
            </a:r>
            <a:endParaRPr lang="tr-TR" dirty="0">
              <a:latin typeface="Times New Roman" pitchFamily="18" charset="0"/>
              <a:cs typeface="Times New Roman" pitchFamily="18" charset="0"/>
            </a:endParaRPr>
          </a:p>
        </p:txBody>
      </p:sp>
      <p:pic>
        <p:nvPicPr>
          <p:cNvPr id="4" name="3 Resim"/>
          <p:cNvPicPr/>
          <p:nvPr/>
        </p:nvPicPr>
        <p:blipFill>
          <a:blip r:embed="rId2" cstate="print"/>
          <a:srcRect l="8576" t="69411" r="9188" b="1791"/>
          <a:stretch>
            <a:fillRect/>
          </a:stretch>
        </p:blipFill>
        <p:spPr>
          <a:xfrm>
            <a:off x="857224" y="1785926"/>
            <a:ext cx="7158199" cy="3429024"/>
          </a:xfrm>
          <a:prstGeom prst="rect">
            <a:avLst/>
          </a:prstGeom>
        </p:spPr>
      </p:pic>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1428736"/>
            <a:ext cx="8501122" cy="3071834"/>
          </a:xfrm>
        </p:spPr>
        <p:txBody>
          <a:bodyPr>
            <a:normAutofit fontScale="90000"/>
          </a:bodyPr>
          <a:lstStyle/>
          <a:p>
            <a:pPr algn="ct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sz="3600"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sz="3600"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r-TR" sz="3600"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BİZİ DİNLEDİĞİNİZ İÇİN TEŞEKKÜR EDERİZ…</a:t>
            </a:r>
            <a: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r-TR"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endParaRPr lang="tr-TR"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Tree>
  </p:cSld>
  <p:clrMapOvr>
    <a:masterClrMapping/>
  </p:clrMapOvr>
  <p:transition>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611</TotalTime>
  <Words>1068</Words>
  <Application>Microsoft Office PowerPoint</Application>
  <PresentationFormat>Ekran Gösterisi (4:3)</PresentationFormat>
  <Paragraphs>627</Paragraphs>
  <Slides>30</Slides>
  <Notes>0</Notes>
  <HiddenSlides>0</HiddenSlides>
  <MMClips>0</MMClip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Cumba</vt:lpstr>
      <vt:lpstr>ONDOKUZ MAYIS ÜNİVERSİTESİ  FEN-EDEBİYAT FAKÜLTESİ  İNTERNET BAĞIMLILIĞI ÖLÇEĞİ</vt:lpstr>
      <vt:lpstr>ARAŞTIRMANIN AMACI</vt:lpstr>
      <vt:lpstr>İNTERNET NEDİR?  </vt:lpstr>
      <vt:lpstr>İNTERNET BAĞIMLILIĞI NEDİR?</vt:lpstr>
      <vt:lpstr>İNTERNET BAĞIMLILIĞI LİTERATÜR TARAMASI </vt:lpstr>
      <vt:lpstr>Slayt 6</vt:lpstr>
      <vt:lpstr>Slayt 7</vt:lpstr>
      <vt:lpstr>ÇALIŞMA HAKKINDA BİLGİLER</vt:lpstr>
      <vt:lpstr>ÖLÇEK HAKKINDA BİLGİLER</vt:lpstr>
      <vt:lpstr>DEMOGRAFİK  SORULARIN PİE (PASTA) GRAFİKLERİ</vt:lpstr>
      <vt:lpstr>Slayt 11</vt:lpstr>
      <vt:lpstr>Slayt 12</vt:lpstr>
      <vt:lpstr>Slayt 13</vt:lpstr>
      <vt:lpstr>Slayt 14</vt:lpstr>
      <vt:lpstr>Slayt 15</vt:lpstr>
      <vt:lpstr>Slayt 16</vt:lpstr>
      <vt:lpstr>UYGULAMA</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                          BİZİ DİNLEDİĞİNİZ İÇİN TEŞEKKÜR EDERİZ…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Data</dc:creator>
  <cp:lastModifiedBy>yusgel</cp:lastModifiedBy>
  <cp:revision>66</cp:revision>
  <dcterms:created xsi:type="dcterms:W3CDTF">2018-05-06T10:09:34Z</dcterms:created>
  <dcterms:modified xsi:type="dcterms:W3CDTF">2020-12-31T16:57:19Z</dcterms:modified>
</cp:coreProperties>
</file>